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7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9" r:id="rId31"/>
    <p:sldId id="292" r:id="rId32"/>
    <p:sldId id="287" r:id="rId33"/>
    <p:sldId id="288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92"/>
    <a:srgbClr val="04B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265A07-8E21-4637-8146-E05A8B40BF40}" v="194" dt="2023-01-23T08:56:33.483"/>
    <p1510:client id="{55BA0154-9FF9-48F8-8472-011E0D891766}" v="104" dt="2023-01-19T08:30:04.349"/>
    <p1510:client id="{85567C8C-91FA-4BC2-B544-3F8753B19AC0}" v="116" dt="2023-01-19T14:43:18.981"/>
    <p1510:client id="{CDC99B6B-9FC3-4012-B6AD-FE2E5C3828B3}" v="858" dt="2023-01-23T14:12:22.662"/>
    <p1510:client id="{D7AB107F-9C66-4144-840B-2B8D56F0B98B}" v="2608" dt="2023-01-20T14:22:30.7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DC145-2F82-44D3-92F2-228741856A43}" type="datetimeFigureOut">
              <a:rPr lang="fr-FR" smtClean="0"/>
              <a:t>08/11/2025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8B8BE-3582-4947-9860-135CC92CC4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037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86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1E8A1-6DA8-4496-BCE8-03ED561CC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760"/>
            <a:ext cx="10515600" cy="2890202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24CCC-3D44-4BB5-AA35-A21607EF6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06150"/>
            <a:ext cx="10515600" cy="248348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F80F6-1855-44E9-BA95-5E00A06E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D7FFD-570A-4968-B943-AF87BB67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CE6A8-0665-4714-B241-6AFBA8C6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32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926EC-DC54-4882-9D58-F201EA25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04E7C-4CBA-49AF-B24C-1A1FF51C2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3C727-C0C7-4BBA-9CF5-6C1FAC76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03986-C5B4-4956-AC6F-4F36186B8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5F941-E847-4C51-97D6-21066B26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7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0338D2-D9EE-4B67-97C1-08ABD5745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53848" y="365125"/>
            <a:ext cx="3999952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B1422-6C1E-4422-80E8-34B0092FB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26546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8B53C-3084-4BC0-A80E-DB41C04C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6BFDE-DC70-4A6E-90B8-337FC472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3578F-39AE-4F6F-9614-32EF672E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0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59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A8A8-ECDA-4018-ABB4-CC22892B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0AE7C-51AF-4F0E-B5A3-8C7E1026C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28C09-A717-49AB-B60E-433BC469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1A47A-6E5A-4754-8B43-9CE55616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A1EB-7AC7-4F86-90C0-AA980D88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9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5957-C46F-4F17-BC8C-6507E676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760"/>
            <a:ext cx="10515600" cy="382786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9661B-6633-4C8B-8B9C-E514DF851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43817"/>
            <a:ext cx="10515600" cy="16458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274BF-C1CD-4709-B0A0-E9407DB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ADB94-0A5B-4B56-B0B1-1FF5580A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A668A-35AE-4CDF-AC4C-2BEEA9EE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3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F1FD-0E96-4963-9F09-92861572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9E5F0-B650-4AFF-B90E-23B378684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0876"/>
            <a:ext cx="5181600" cy="42360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1747B-302D-476E-8F4F-E4B114C66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40876"/>
            <a:ext cx="5181600" cy="4236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0577D-22F7-4958-BB3D-6C9265EA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C5B46-A8FB-4683-9618-3F6E0738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887BD-93E9-4181-9D7F-940C3E17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39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3D79-FA27-4567-9032-AF722733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7C1BF-703F-4992-BB0C-EB1E579C7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1823"/>
            <a:ext cx="5157787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2FCE1-6DC0-43B5-8016-89FD4AF5A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54741"/>
            <a:ext cx="5157787" cy="32349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FED7A-67D0-43CC-889A-25F884964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1823"/>
            <a:ext cx="5183188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1C176-48F2-44EC-B3A2-A144403D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4741"/>
            <a:ext cx="5183188" cy="3234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187B8-AC48-4FE7-8658-8A31E373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CAB465-E22E-45DC-89C9-406121BC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F9D1CF-F964-4405-8677-5F9E2A02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3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3453-DD0F-41C0-8F4A-5DC343F5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E6313-506F-4456-B3D9-D9655538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26068-7707-41EC-93EF-A24CAF8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C8A3C-8C01-4039-B47B-57D84975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9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92633-8C77-419D-B24D-2B3D44DBA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49D59-0A88-4A14-A740-4CCD9B52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3DEF9-802F-444E-92D2-397862EE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08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23C20-3881-4F15-94F7-9D7B9F9E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8F40F-6C2A-48EC-8F16-DA179A1DA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638" y="457201"/>
            <a:ext cx="5800749" cy="54038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36B7E-D33D-48C7-97AC-5C0D9874F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57600"/>
            <a:ext cx="4343400" cy="2211387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49BC5-FF58-463A-B4FA-F0F912F12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072D7-4A2A-407F-A084-6AE8DD00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4C41C-C368-475C-BDC1-DC5B29C7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7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67B0-865B-44ED-9DFE-36C73B0C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3C5CF7-138A-437C-9E0A-FF4179970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1462" y="457201"/>
            <a:ext cx="579392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17822-7770-4117-96A2-8D2FF0A01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64424"/>
            <a:ext cx="4343400" cy="2204564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95030-39C7-4814-A766-1A3E094E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F02CD-DC87-47B6-96C4-F6470B1D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FF531-02C2-4C1D-A692-70403780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7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818BD-D734-48A1-8CC0-609D11E55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D215A-D2A1-4903-A905-F8B06EF41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0875"/>
            <a:ext cx="10515600" cy="42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2B88A-7A1D-4AA1-8536-28DC13DBA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766A6-3C10-4AB8-86A1-BB1F0CDA7EFE}" type="datetimeFigureOut">
              <a:rPr lang="en-US" smtClean="0"/>
              <a:pPr/>
              <a:t>11/8/2025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FE925-0C4B-4BAE-9799-3A9D46D92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DAD54-E5C5-4D48-8592-BB22F0A85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0201-1C40-4B39-813D-5CD9493BAEE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5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  <p:sldLayoutId id="2147483674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5400" kern="1200" smtClean="0">
          <a:gradFill>
            <a:gsLst>
              <a:gs pos="100000">
                <a:schemeClr val="tx2"/>
              </a:gs>
              <a:gs pos="0">
                <a:schemeClr val="accent1"/>
              </a:gs>
            </a:gsLst>
            <a:lin ang="0" scaled="1"/>
          </a:gradFill>
          <a:latin typeface="Aharoni" panose="02010803020104030203" pitchFamily="2" charset="-79"/>
          <a:ea typeface="+mn-ea"/>
          <a:cs typeface="Angsana New" panose="02020603050405020304" pitchFamily="18" charset="-34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51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11" Type="http://schemas.openxmlformats.org/officeDocument/2006/relationships/image" Target="../media/image76.jpeg"/><Relationship Id="rId5" Type="http://schemas.openxmlformats.org/officeDocument/2006/relationships/image" Target="../media/image70.png"/><Relationship Id="rId10" Type="http://schemas.openxmlformats.org/officeDocument/2006/relationships/image" Target="../media/image75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93366BB0-BF67-4519-BA41-2F0021F5E4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B582062-EBE9-CFC4-729D-2EF98866DBD0}"/>
              </a:ext>
            </a:extLst>
          </p:cNvPr>
          <p:cNvSpPr txBox="1"/>
          <p:nvPr/>
        </p:nvSpPr>
        <p:spPr>
          <a:xfrm>
            <a:off x="6096000" y="922137"/>
            <a:ext cx="5257800" cy="267476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Bahnschrift SemiBold" panose="020B0502040204020203" pitchFamily="34" charset="0"/>
                <a:cs typeface="Angsana New" panose="02020603050405020304" pitchFamily="18" charset="-34"/>
              </a:rPr>
              <a:t>SPORT ET ALIMENTATION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F72E84-A89C-A8DE-9AC5-4807DBD71352}"/>
              </a:ext>
            </a:extLst>
          </p:cNvPr>
          <p:cNvSpPr txBox="1"/>
          <p:nvPr/>
        </p:nvSpPr>
        <p:spPr>
          <a:xfrm>
            <a:off x="6096000" y="3807177"/>
            <a:ext cx="5257800" cy="91968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US" dirty="0"/>
              <a:t>Stéphanie Rey</a:t>
            </a:r>
            <a:endParaRPr lang="fr-FR" dirty="0"/>
          </a:p>
          <a:p>
            <a:pPr algn="ctr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</a:pPr>
            <a:r>
              <a:rPr lang="fr-FR" dirty="0" smtClean="0"/>
              <a:t>Diététicienne</a:t>
            </a:r>
            <a:r>
              <a:rPr lang="en-US" dirty="0" smtClean="0"/>
              <a:t> </a:t>
            </a:r>
            <a:r>
              <a:rPr lang="fr-FR" dirty="0" smtClean="0"/>
              <a:t>Nutritionniste</a:t>
            </a:r>
            <a:endParaRPr lang="fr-FR" dirty="0"/>
          </a:p>
        </p:txBody>
      </p:sp>
      <p:sp>
        <p:nvSpPr>
          <p:cNvPr id="4" name="Vague 3"/>
          <p:cNvSpPr/>
          <p:nvPr/>
        </p:nvSpPr>
        <p:spPr>
          <a:xfrm>
            <a:off x="0" y="6331845"/>
            <a:ext cx="12192000" cy="523702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6" name="Picture 2" descr="Concept d'aliments sains d'un cycliste le vélo fait des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9" t="4905" r="769" b="9208"/>
          <a:stretch/>
        </p:blipFill>
        <p:spPr bwMode="auto">
          <a:xfrm>
            <a:off x="692017" y="764770"/>
            <a:ext cx="5403983" cy="496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E39B80-5631-5428-7F57-4D30C2A33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434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3200" dirty="0">
                <a:latin typeface="Bahnschrift SemiBold" panose="020B0502040204020203" pitchFamily="34" charset="0"/>
                <a:cs typeface="Aharoni"/>
              </a:rPr>
              <a:t>LA RATION DE BASE EN ENTRAINEMENT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47D96D-9552-FABE-B337-B88780B4B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0875"/>
            <a:ext cx="5383049" cy="42360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fr-FR" b="1" u="sng" dirty="0">
                <a:ea typeface="+mn-lt"/>
                <a:cs typeface="+mn-lt"/>
              </a:rPr>
              <a:t>Besoins énergétiques</a:t>
            </a:r>
            <a:endParaRPr lang="fr-FR" b="1" u="sng" dirty="0"/>
          </a:p>
          <a:p>
            <a:pPr>
              <a:buFont typeface="Wingdings" panose="020B0604020202020204" pitchFamily="34" charset="0"/>
              <a:buChar char="ü"/>
            </a:pPr>
            <a:r>
              <a:rPr lang="fr-FR" dirty="0" smtClean="0">
                <a:ea typeface="+mn-lt"/>
                <a:cs typeface="+mn-lt"/>
              </a:rPr>
              <a:t>35 à 40 </a:t>
            </a:r>
            <a:r>
              <a:rPr lang="fr-FR" dirty="0">
                <a:ea typeface="+mn-lt"/>
                <a:cs typeface="+mn-lt"/>
              </a:rPr>
              <a:t>Calories/kg/jour</a:t>
            </a:r>
            <a:endParaRPr lang="fr-FR" dirty="0"/>
          </a:p>
          <a:p>
            <a:pPr marL="0" indent="0">
              <a:buNone/>
            </a:pPr>
            <a:r>
              <a:rPr lang="fr-FR" b="1" u="sng" dirty="0">
                <a:ea typeface="+mn-lt"/>
                <a:cs typeface="+mn-lt"/>
              </a:rPr>
              <a:t>Besoins glucidiques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fr-FR" dirty="0">
                <a:ea typeface="+mn-lt"/>
                <a:cs typeface="+mn-lt"/>
              </a:rPr>
              <a:t>3 à 6 g/kg/jour en fonction du volume et de l’intensité de l’entrainement</a:t>
            </a:r>
            <a:endParaRPr lang="fr-FR" dirty="0"/>
          </a:p>
          <a:p>
            <a:pPr marL="0" indent="0">
              <a:buNone/>
            </a:pPr>
            <a:r>
              <a:rPr lang="fr-FR" b="1" u="sng" dirty="0">
                <a:ea typeface="+mn-lt"/>
                <a:cs typeface="+mn-lt"/>
              </a:rPr>
              <a:t>Besoins protidiques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fr-FR" dirty="0">
                <a:ea typeface="+mn-lt"/>
                <a:cs typeface="+mn-lt"/>
              </a:rPr>
              <a:t>1,2 à 1,4 g/kg/jour en endurance</a:t>
            </a:r>
            <a:endParaRPr lang="fr-FR" dirty="0"/>
          </a:p>
          <a:p>
            <a:pPr>
              <a:buFont typeface="Wingdings" panose="020B0604020202020204" pitchFamily="34" charset="0"/>
              <a:buChar char="ü"/>
            </a:pPr>
            <a:r>
              <a:rPr lang="fr-FR" dirty="0">
                <a:ea typeface="+mn-lt"/>
                <a:cs typeface="+mn-lt"/>
              </a:rPr>
              <a:t>1, 3 à 1,5 g/kg/jour en exercice de force</a:t>
            </a:r>
            <a:endParaRPr lang="fr-FR" dirty="0"/>
          </a:p>
          <a:p>
            <a:pPr>
              <a:buFont typeface="Wingdings" panose="020B0604020202020204" pitchFamily="34" charset="0"/>
              <a:buChar char="ü"/>
            </a:pPr>
            <a:r>
              <a:rPr lang="fr-FR" dirty="0">
                <a:ea typeface="+mn-lt"/>
                <a:cs typeface="+mn-lt"/>
              </a:rPr>
              <a:t>2 g/kg/jour en période de prise de masse musculaire sans dépasser 2,5 g/kg/jour</a:t>
            </a:r>
            <a:endParaRPr lang="fr-FR" dirty="0"/>
          </a:p>
          <a:p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C57D5B1-39F6-E1A7-62D2-94FEB336E48D}"/>
              </a:ext>
            </a:extLst>
          </p:cNvPr>
          <p:cNvSpPr txBox="1">
            <a:spLocks/>
          </p:cNvSpPr>
          <p:nvPr/>
        </p:nvSpPr>
        <p:spPr>
          <a:xfrm>
            <a:off x="6298324" y="1944378"/>
            <a:ext cx="5558221" cy="4227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r-FR" dirty="0">
                <a:ea typeface="+mn-lt"/>
                <a:cs typeface="+mn-lt"/>
              </a:rPr>
              <a:t> </a:t>
            </a:r>
            <a:r>
              <a:rPr lang="fr-FR" b="1" u="sng" dirty="0">
                <a:ea typeface="+mn-lt"/>
                <a:cs typeface="+mn-lt"/>
              </a:rPr>
              <a:t>Besoins lipidiques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fr-FR" dirty="0">
                <a:ea typeface="+mn-lt"/>
                <a:cs typeface="+mn-lt"/>
              </a:rPr>
              <a:t>Moins de 25% de lipides</a:t>
            </a:r>
            <a:endParaRPr lang="fr-FR" dirty="0"/>
          </a:p>
          <a:p>
            <a:pPr>
              <a:buFont typeface="Wingdings" panose="020B0604020202020204" pitchFamily="34" charset="0"/>
              <a:buChar char="ü"/>
            </a:pPr>
            <a:r>
              <a:rPr lang="fr-FR" dirty="0">
                <a:ea typeface="+mn-lt"/>
                <a:cs typeface="+mn-lt"/>
              </a:rPr>
              <a:t>1 à 1,2 g/kg/jour</a:t>
            </a:r>
            <a:endParaRPr lang="fr-FR" dirty="0"/>
          </a:p>
          <a:p>
            <a:pPr>
              <a:buFont typeface="Wingdings" panose="020B0604020202020204" pitchFamily="34" charset="0"/>
              <a:buChar char="ü"/>
            </a:pPr>
            <a:r>
              <a:rPr lang="fr-FR" dirty="0">
                <a:ea typeface="+mn-lt"/>
                <a:cs typeface="+mn-lt"/>
              </a:rPr>
              <a:t>Triple rôle : énergétique, structurel et fonctionnel</a:t>
            </a:r>
            <a:endParaRPr lang="fr-FR" dirty="0"/>
          </a:p>
          <a:p>
            <a:pPr>
              <a:buFont typeface="Wingdings" panose="020B0604020202020204" pitchFamily="34" charset="0"/>
              <a:buChar char="ü"/>
            </a:pPr>
            <a:r>
              <a:rPr lang="fr-FR" dirty="0">
                <a:ea typeface="+mn-lt"/>
                <a:cs typeface="+mn-lt"/>
              </a:rPr>
              <a:t>Besoin nécessaire en acides gras essentiels</a:t>
            </a:r>
            <a:endParaRPr lang="fr-FR" dirty="0"/>
          </a:p>
          <a:p>
            <a:pPr>
              <a:buNone/>
            </a:pPr>
            <a:r>
              <a:rPr lang="fr-FR" b="1" u="sng" dirty="0">
                <a:ea typeface="+mn-lt"/>
                <a:cs typeface="+mn-lt"/>
              </a:rPr>
              <a:t>Besoins en micronutriments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fr-FR" dirty="0">
                <a:ea typeface="+mn-lt"/>
                <a:cs typeface="+mn-lt"/>
              </a:rPr>
              <a:t>Besoins égaux à la population générale</a:t>
            </a:r>
            <a:endParaRPr lang="fr-FR" dirty="0"/>
          </a:p>
          <a:p>
            <a:pPr>
              <a:buFont typeface="Wingdings" panose="020B0604020202020204" pitchFamily="34" charset="0"/>
              <a:buChar char="ü"/>
            </a:pPr>
            <a:r>
              <a:rPr lang="fr-FR" dirty="0">
                <a:ea typeface="+mn-lt"/>
                <a:cs typeface="+mn-lt"/>
              </a:rPr>
              <a:t>La supplémentation est inutile</a:t>
            </a:r>
            <a:endParaRPr lang="fr-FR" dirty="0"/>
          </a:p>
        </p:txBody>
      </p:sp>
      <p:sp>
        <p:nvSpPr>
          <p:cNvPr id="7" name="Vague 6"/>
          <p:cNvSpPr/>
          <p:nvPr/>
        </p:nvSpPr>
        <p:spPr>
          <a:xfrm>
            <a:off x="0" y="6331845"/>
            <a:ext cx="12192000" cy="523702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728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800A46-BE96-77AB-6A99-A700A5170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623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3200" dirty="0">
                <a:latin typeface="Bahnschrift SemiBold" panose="020B0502040204020203" pitchFamily="34" charset="0"/>
                <a:cs typeface="Aharoni"/>
              </a:rPr>
              <a:t>Ration en période d’entraînement «endurance»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62031C-FBF1-13D0-1A5E-AB69A311BD99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fr-FR" b="1" u="sng" dirty="0">
                <a:ea typeface="+mn-lt"/>
                <a:cs typeface="+mn-lt"/>
              </a:rPr>
              <a:t>Homme, 41 ans </a:t>
            </a:r>
            <a:endParaRPr lang="fr-FR" b="1" u="sng" dirty="0"/>
          </a:p>
          <a:p>
            <a:pPr algn="ctr">
              <a:buFont typeface="Wingdings" panose="020B0604020202020204" pitchFamily="34" charset="0"/>
              <a:buChar char="ü"/>
            </a:pPr>
            <a:r>
              <a:rPr lang="fr-FR" dirty="0">
                <a:ea typeface="+mn-lt"/>
                <a:cs typeface="+mn-lt"/>
              </a:rPr>
              <a:t>1,78 m, 80 kg, IMC : 25,2 </a:t>
            </a:r>
            <a:endParaRPr lang="fr-FR" dirty="0"/>
          </a:p>
          <a:p>
            <a:pPr algn="ctr">
              <a:buFont typeface="Wingdings" panose="020B0604020202020204" pitchFamily="34" charset="0"/>
              <a:buChar char="ü"/>
            </a:pPr>
            <a:r>
              <a:rPr lang="fr-FR" dirty="0">
                <a:ea typeface="+mn-lt"/>
                <a:cs typeface="+mn-lt"/>
              </a:rPr>
              <a:t>MG : </a:t>
            </a:r>
            <a:r>
              <a:rPr lang="fr-FR" dirty="0" smtClean="0">
                <a:ea typeface="+mn-lt"/>
                <a:cs typeface="+mn-lt"/>
              </a:rPr>
              <a:t>15 </a:t>
            </a:r>
            <a:r>
              <a:rPr lang="fr-FR" dirty="0">
                <a:ea typeface="+mn-lt"/>
                <a:cs typeface="+mn-lt"/>
              </a:rPr>
              <a:t>%  </a:t>
            </a:r>
          </a:p>
          <a:p>
            <a:pPr algn="ctr">
              <a:buFont typeface="Wingdings" panose="020B0604020202020204" pitchFamily="34" charset="0"/>
              <a:buChar char="ü"/>
            </a:pPr>
            <a:r>
              <a:rPr lang="fr-FR" dirty="0">
                <a:ea typeface="+mn-lt"/>
                <a:cs typeface="+mn-lt"/>
              </a:rPr>
              <a:t>Chef de chantier </a:t>
            </a:r>
            <a:endParaRPr lang="fr-FR" dirty="0"/>
          </a:p>
          <a:p>
            <a:pPr marL="0" lvl="0" indent="0">
              <a:buClr>
                <a:srgbClr val="203040"/>
              </a:buClr>
              <a:buNone/>
            </a:pPr>
            <a:r>
              <a:rPr lang="fr-FR" dirty="0">
                <a:ea typeface="+mn-lt"/>
                <a:cs typeface="+mn-lt"/>
              </a:rPr>
              <a:t> </a:t>
            </a:r>
            <a:r>
              <a:rPr lang="fr-FR" dirty="0" smtClean="0">
                <a:ea typeface="+mn-lt"/>
                <a:cs typeface="+mn-lt"/>
              </a:rPr>
              <a:t>Objectif : </a:t>
            </a:r>
            <a:r>
              <a:rPr lang="fr-FR" dirty="0">
                <a:solidFill>
                  <a:prstClr val="black"/>
                </a:solidFill>
                <a:ea typeface="+mn-lt"/>
                <a:cs typeface="+mn-lt"/>
              </a:rPr>
              <a:t>Préparation de la CCC (100 Km, D+ 6000) - Minimum 4 séances/s (6h30 à 8h)</a:t>
            </a:r>
            <a:endParaRPr lang="fr-FR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fr-FR" sz="1500" i="1" dirty="0" smtClean="0">
                <a:ea typeface="+mn-lt"/>
                <a:cs typeface="+mn-lt"/>
              </a:rPr>
              <a:t>Préparation </a:t>
            </a:r>
            <a:r>
              <a:rPr lang="fr-FR" sz="1500" i="1" dirty="0">
                <a:ea typeface="+mn-lt"/>
                <a:cs typeface="+mn-lt"/>
              </a:rPr>
              <a:t>de </a:t>
            </a:r>
            <a:r>
              <a:rPr lang="fr-FR" sz="1500" i="1" dirty="0" smtClean="0">
                <a:ea typeface="+mn-lt"/>
                <a:cs typeface="+mn-lt"/>
              </a:rPr>
              <a:t>l’ardéchoise </a:t>
            </a:r>
            <a:r>
              <a:rPr lang="fr-FR" sz="1500" i="1" dirty="0" smtClean="0">
                <a:ea typeface="+mn-lt"/>
                <a:cs typeface="+mn-lt"/>
              </a:rPr>
              <a:t>2026 (</a:t>
            </a:r>
            <a:r>
              <a:rPr lang="fr-FR" sz="1500" i="1" dirty="0" smtClean="0">
                <a:ea typeface="+mn-lt"/>
                <a:cs typeface="+mn-lt"/>
              </a:rPr>
              <a:t>230 </a:t>
            </a:r>
            <a:r>
              <a:rPr lang="fr-FR" sz="1500" i="1" dirty="0">
                <a:ea typeface="+mn-lt"/>
                <a:cs typeface="+mn-lt"/>
              </a:rPr>
              <a:t>Km, </a:t>
            </a:r>
            <a:r>
              <a:rPr lang="fr-FR" sz="1500" i="1" dirty="0" smtClean="0">
                <a:ea typeface="+mn-lt"/>
                <a:cs typeface="+mn-lt"/>
              </a:rPr>
              <a:t>D 4585 m) </a:t>
            </a:r>
            <a:endParaRPr lang="fr-FR" sz="1500" i="1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567C0CCC-791A-4F91-7A7A-0B69EC8EB0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10" t="18274" r="18644" b="13198"/>
          <a:stretch/>
        </p:blipFill>
        <p:spPr>
          <a:xfrm>
            <a:off x="1183888" y="2142893"/>
            <a:ext cx="1776111" cy="1253240"/>
          </a:xfrm>
          <a:prstGeom prst="rect">
            <a:avLst/>
          </a:prstGeom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D94191BF-6A89-FBB9-F716-4A5E558D89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39" b="6070"/>
          <a:stretch/>
        </p:blipFill>
        <p:spPr>
          <a:xfrm>
            <a:off x="5142570" y="4880285"/>
            <a:ext cx="1813939" cy="180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ED96D2-6222-765C-4FF3-433AA048D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107" y="2529061"/>
            <a:ext cx="3673516" cy="1344148"/>
          </a:xfrm>
        </p:spPr>
        <p:txBody>
          <a:bodyPr>
            <a:normAutofit fontScale="90000"/>
          </a:bodyPr>
          <a:lstStyle/>
          <a:p>
            <a:r>
              <a:rPr lang="fr-FR" sz="3600" u="sng" dirty="0">
                <a:latin typeface="Bahnschrift SemiBold" panose="020B0502040204020203" pitchFamily="34" charset="0"/>
                <a:cs typeface="Aharoni"/>
              </a:rPr>
              <a:t>Objectif : </a:t>
            </a:r>
          </a:p>
          <a:p>
            <a:r>
              <a:rPr lang="fr-FR" sz="3600" dirty="0">
                <a:latin typeface="Bahnschrift SemiBold" panose="020B0502040204020203" pitchFamily="34" charset="0"/>
                <a:cs typeface="Aharoni"/>
              </a:rPr>
              <a:t>Couverture des </a:t>
            </a:r>
            <a:r>
              <a:rPr lang="fr-FR" sz="3600" dirty="0" smtClean="0">
                <a:latin typeface="Bahnschrift SemiBold" panose="020B0502040204020203" pitchFamily="34" charset="0"/>
                <a:cs typeface="Aharoni"/>
              </a:rPr>
              <a:t>besoins</a:t>
            </a:r>
            <a:endParaRPr lang="fr-FR" sz="3600" dirty="0">
              <a:latin typeface="Bahnschrift SemiBold" panose="020B0502040204020203" pitchFamily="34" charset="0"/>
              <a:cs typeface="Aharoni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EEC279D-E5E5-6C4D-3A24-ED262E8DEA60}"/>
              </a:ext>
            </a:extLst>
          </p:cNvPr>
          <p:cNvSpPr txBox="1"/>
          <p:nvPr/>
        </p:nvSpPr>
        <p:spPr>
          <a:xfrm>
            <a:off x="8446814" y="57281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9F47D60-5DDA-1179-F10A-B3A8426D5049}"/>
              </a:ext>
            </a:extLst>
          </p:cNvPr>
          <p:cNvSpPr txBox="1"/>
          <p:nvPr/>
        </p:nvSpPr>
        <p:spPr>
          <a:xfrm>
            <a:off x="7763641" y="301646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" name="Espace réservé du contenu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43096211"/>
              </p:ext>
            </p:extLst>
          </p:nvPr>
        </p:nvGraphicFramePr>
        <p:xfrm>
          <a:off x="5735782" y="164625"/>
          <a:ext cx="5694218" cy="6442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4166">
                  <a:extLst>
                    <a:ext uri="{9D8B030D-6E8A-4147-A177-3AD203B41FA5}">
                      <a16:colId xmlns:a16="http://schemas.microsoft.com/office/drawing/2014/main" val="678367161"/>
                    </a:ext>
                  </a:extLst>
                </a:gridCol>
                <a:gridCol w="1283287">
                  <a:extLst>
                    <a:ext uri="{9D8B030D-6E8A-4147-A177-3AD203B41FA5}">
                      <a16:colId xmlns:a16="http://schemas.microsoft.com/office/drawing/2014/main" val="3581208968"/>
                    </a:ext>
                  </a:extLst>
                </a:gridCol>
                <a:gridCol w="695687">
                  <a:extLst>
                    <a:ext uri="{9D8B030D-6E8A-4147-A177-3AD203B41FA5}">
                      <a16:colId xmlns:a16="http://schemas.microsoft.com/office/drawing/2014/main" val="2263406857"/>
                    </a:ext>
                  </a:extLst>
                </a:gridCol>
                <a:gridCol w="735975">
                  <a:extLst>
                    <a:ext uri="{9D8B030D-6E8A-4147-A177-3AD203B41FA5}">
                      <a16:colId xmlns:a16="http://schemas.microsoft.com/office/drawing/2014/main" val="2667311038"/>
                    </a:ext>
                  </a:extLst>
                </a:gridCol>
                <a:gridCol w="785103">
                  <a:extLst>
                    <a:ext uri="{9D8B030D-6E8A-4147-A177-3AD203B41FA5}">
                      <a16:colId xmlns:a16="http://schemas.microsoft.com/office/drawing/2014/main" val="1855261909"/>
                    </a:ext>
                  </a:extLst>
                </a:gridCol>
              </a:tblGrid>
              <a:tr h="189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u="sng" dirty="0">
                          <a:effectLst/>
                        </a:rPr>
                        <a:t>Petit déjeuner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P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L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G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1892404237"/>
                  </a:ext>
                </a:extLst>
              </a:tr>
              <a:tr h="1831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Pain complet 150 g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11.25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1.4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78.5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228080806"/>
                  </a:ext>
                </a:extLst>
              </a:tr>
              <a:tr h="189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Beurre 40 g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0.2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31.4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0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1804601915"/>
                  </a:ext>
                </a:extLst>
              </a:tr>
              <a:tr h="189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Confiture 40 g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0.12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0.12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24.08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3333663557"/>
                  </a:ext>
                </a:extLst>
              </a:tr>
              <a:tr h="189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0">
                          <a:solidFill>
                            <a:schemeClr val="tx1"/>
                          </a:solidFill>
                          <a:effectLst/>
                        </a:rPr>
                        <a:t>Fruit 200 g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1.44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0.71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36.7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3186040634"/>
                  </a:ext>
                </a:extLst>
              </a:tr>
              <a:tr h="1979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Yaourt nature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5.5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6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1964446328"/>
                  </a:ext>
                </a:extLst>
              </a:tr>
              <a:tr h="189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18.51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36.63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145.3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1344021252"/>
                  </a:ext>
                </a:extLst>
              </a:tr>
              <a:tr h="189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C00000"/>
                          </a:solidFill>
                          <a:effectLst/>
                        </a:rPr>
                        <a:t>984.91 kcal</a:t>
                      </a:r>
                      <a:endParaRPr lang="fr-FR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69681308"/>
                  </a:ext>
                </a:extLst>
              </a:tr>
              <a:tr h="189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u="sng">
                          <a:effectLst/>
                        </a:rPr>
                        <a:t>Déjeuner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3184438950"/>
                  </a:ext>
                </a:extLst>
              </a:tr>
              <a:tr h="238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Entrée 200g + 1 </a:t>
                      </a:r>
                      <a:r>
                        <a:rPr lang="fr-FR" sz="900" b="0" dirty="0" err="1">
                          <a:solidFill>
                            <a:schemeClr val="tx1"/>
                          </a:solidFill>
                          <a:effectLst/>
                        </a:rPr>
                        <a:t>càs</a:t>
                      </a: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 MG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2.66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15.3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10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355001014"/>
                  </a:ext>
                </a:extLst>
              </a:tr>
              <a:tr h="189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0">
                          <a:solidFill>
                            <a:schemeClr val="tx1"/>
                          </a:solidFill>
                          <a:effectLst/>
                        </a:rPr>
                        <a:t>VPO 120g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31.4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2.1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3906807232"/>
                  </a:ext>
                </a:extLst>
              </a:tr>
              <a:tr h="272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0">
                          <a:solidFill>
                            <a:schemeClr val="tx1"/>
                          </a:solidFill>
                          <a:effectLst/>
                        </a:rPr>
                        <a:t>Féculents 350 g + 1 càc MG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17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7.7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104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884173585"/>
                  </a:ext>
                </a:extLst>
              </a:tr>
              <a:tr h="189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Pain 60 g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4.5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0.6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31.3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2811992044"/>
                  </a:ext>
                </a:extLst>
              </a:tr>
              <a:tr h="1979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0">
                          <a:solidFill>
                            <a:schemeClr val="tx1"/>
                          </a:solidFill>
                          <a:effectLst/>
                        </a:rPr>
                        <a:t>Fromage 40 g</a:t>
                      </a:r>
                      <a:endParaRPr lang="fr-FR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9.4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11.3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0.4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1079828816"/>
                  </a:ext>
                </a:extLst>
              </a:tr>
              <a:tr h="189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Fruit 200 g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1.44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0.71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36.7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346743799"/>
                  </a:ext>
                </a:extLst>
              </a:tr>
              <a:tr h="189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66.4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37.71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182.4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332177597"/>
                  </a:ext>
                </a:extLst>
              </a:tr>
              <a:tr h="189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C00000"/>
                          </a:solidFill>
                          <a:effectLst/>
                        </a:rPr>
                        <a:t>1334.59 kcal</a:t>
                      </a:r>
                      <a:endParaRPr lang="fr-FR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4077684597"/>
                  </a:ext>
                </a:extLst>
              </a:tr>
              <a:tr h="1979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u="sng" dirty="0">
                          <a:effectLst/>
                        </a:rPr>
                        <a:t>Collation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2853260721"/>
                  </a:ext>
                </a:extLst>
              </a:tr>
              <a:tr h="189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Compote 90 g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0.27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21.51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3115683988"/>
                  </a:ext>
                </a:extLst>
              </a:tr>
              <a:tr h="189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Pain d’épices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1.45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0.55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35.75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2376743752"/>
                  </a:ext>
                </a:extLst>
              </a:tr>
              <a:tr h="189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1.72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0.55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57.26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1925769333"/>
                  </a:ext>
                </a:extLst>
              </a:tr>
              <a:tr h="1979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C00000"/>
                          </a:solidFill>
                          <a:effectLst/>
                        </a:rPr>
                        <a:t>240.87 kcal</a:t>
                      </a:r>
                      <a:endParaRPr lang="fr-FR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2598851157"/>
                  </a:ext>
                </a:extLst>
              </a:tr>
              <a:tr h="189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u="sng" dirty="0">
                          <a:effectLst/>
                        </a:rPr>
                        <a:t>Diner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1613292102"/>
                  </a:ext>
                </a:extLst>
              </a:tr>
              <a:tr h="208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Entrée 150g + 1 </a:t>
                      </a:r>
                      <a:r>
                        <a:rPr lang="fr-FR" sz="900" b="0" dirty="0" err="1">
                          <a:solidFill>
                            <a:schemeClr val="tx1"/>
                          </a:solidFill>
                          <a:effectLst/>
                        </a:rPr>
                        <a:t>càs</a:t>
                      </a: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 MG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15.23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7.5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2890294968"/>
                  </a:ext>
                </a:extLst>
              </a:tr>
              <a:tr h="189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VPO 90g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23.53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1.58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0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365635257"/>
                  </a:ext>
                </a:extLst>
              </a:tr>
              <a:tr h="1979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Féculents 200 g 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9.7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1.53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59.4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3813353682"/>
                  </a:ext>
                </a:extLst>
              </a:tr>
              <a:tr h="1831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Légumes 150 g + 1 </a:t>
                      </a:r>
                      <a:r>
                        <a:rPr lang="fr-FR" sz="900" b="0" dirty="0" err="1">
                          <a:solidFill>
                            <a:schemeClr val="tx1"/>
                          </a:solidFill>
                          <a:effectLst/>
                        </a:rPr>
                        <a:t>càc</a:t>
                      </a: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 de MG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5.23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7.5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2137230181"/>
                  </a:ext>
                </a:extLst>
              </a:tr>
              <a:tr h="189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Pain 60 g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2.25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0.3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15.65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3742759120"/>
                  </a:ext>
                </a:extLst>
              </a:tr>
              <a:tr h="1979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1 yaourt nature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5.5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6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1296532785"/>
                  </a:ext>
                </a:extLst>
              </a:tr>
              <a:tr h="189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Fruit 150 g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1.08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0.53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27.5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2019036038"/>
                  </a:ext>
                </a:extLst>
              </a:tr>
              <a:tr h="189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46.06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27.4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123.6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3356353802"/>
                  </a:ext>
                </a:extLst>
              </a:tr>
              <a:tr h="189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C00000"/>
                          </a:solidFill>
                          <a:effectLst/>
                        </a:rPr>
                        <a:t>925.24 kcal</a:t>
                      </a:r>
                      <a:endParaRPr lang="fr-FR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1431156942"/>
                  </a:ext>
                </a:extLst>
              </a:tr>
              <a:tr h="1979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C00000"/>
                          </a:solidFill>
                          <a:effectLst/>
                        </a:rPr>
                        <a:t>3485.86 kcal</a:t>
                      </a:r>
                      <a:endParaRPr lang="fr-FR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C00000"/>
                          </a:solidFill>
                          <a:effectLst/>
                        </a:rPr>
                        <a:t>15.2 %</a:t>
                      </a:r>
                      <a:endParaRPr lang="fr-FR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C00000"/>
                          </a:solidFill>
                          <a:effectLst/>
                        </a:rPr>
                        <a:t>26.4 %</a:t>
                      </a:r>
                      <a:endParaRPr lang="fr-FR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C00000"/>
                          </a:solidFill>
                          <a:effectLst/>
                        </a:rPr>
                        <a:t>58.4 %</a:t>
                      </a:r>
                      <a:endParaRPr lang="fr-FR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4" marR="60134" marT="0" marB="0"/>
                </a:tc>
                <a:extLst>
                  <a:ext uri="{0D108BD9-81ED-4DB2-BD59-A6C34878D82A}">
                    <a16:rowId xmlns:a16="http://schemas.microsoft.com/office/drawing/2014/main" val="764799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21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604E1E-AA94-01B9-AEE9-5C3D6D84F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664" y="286978"/>
            <a:ext cx="9364672" cy="800046"/>
          </a:xfrm>
        </p:spPr>
        <p:txBody>
          <a:bodyPr>
            <a:normAutofit/>
          </a:bodyPr>
          <a:lstStyle/>
          <a:p>
            <a:pPr algn="ctr"/>
            <a:r>
              <a:rPr lang="fr-FR" sz="3200" dirty="0">
                <a:latin typeface="Bahnschrift SemiBold" panose="020B0502040204020203" pitchFamily="34" charset="0"/>
                <a:cs typeface="Aharoni"/>
              </a:rPr>
              <a:t>L’HYDRATATION EN ENTRAINEMENT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1BAB6D30-BC7E-D3E2-4036-9F685DC92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176" t="19956" r="22857" b="18202"/>
          <a:stretch/>
        </p:blipFill>
        <p:spPr>
          <a:xfrm>
            <a:off x="10641128" y="687001"/>
            <a:ext cx="1267665" cy="1485589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6E58D8B-0D80-D06A-A1D2-51316E58F552}"/>
              </a:ext>
            </a:extLst>
          </p:cNvPr>
          <p:cNvSpPr txBox="1"/>
          <p:nvPr/>
        </p:nvSpPr>
        <p:spPr>
          <a:xfrm>
            <a:off x="1849244" y="1393010"/>
            <a:ext cx="821473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>
                <a:ea typeface="+mn-lt"/>
                <a:cs typeface="+mn-lt"/>
              </a:rPr>
              <a:t> Les apports hydriques (en dehors de l’eau des aliments) iront de </a:t>
            </a:r>
            <a:r>
              <a:rPr lang="fr-FR" b="1" dirty="0">
                <a:ea typeface="+mn-lt"/>
                <a:cs typeface="+mn-lt"/>
              </a:rPr>
              <a:t>1,5 jusqu’à 6 litres</a:t>
            </a:r>
            <a:r>
              <a:rPr lang="fr-FR" dirty="0">
                <a:ea typeface="+mn-lt"/>
                <a:cs typeface="+mn-lt"/>
              </a:rPr>
              <a:t> et plus selon les besoins.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2F22FCB-19C5-0AF6-A8B0-045AF537FD51}"/>
              </a:ext>
            </a:extLst>
          </p:cNvPr>
          <p:cNvSpPr txBox="1"/>
          <p:nvPr/>
        </p:nvSpPr>
        <p:spPr>
          <a:xfrm>
            <a:off x="4330390" y="2425390"/>
            <a:ext cx="36241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Méthode de la double pesée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5C9B14E-FFE7-EBF8-3A48-EBB6B23D35E3}"/>
              </a:ext>
            </a:extLst>
          </p:cNvPr>
          <p:cNvSpPr txBox="1"/>
          <p:nvPr/>
        </p:nvSpPr>
        <p:spPr>
          <a:xfrm>
            <a:off x="566853" y="3140927"/>
            <a:ext cx="219307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dirty="0">
                <a:ea typeface="+mn-lt"/>
                <a:cs typeface="+mn-lt"/>
              </a:rPr>
              <a:t>Poids avant</a:t>
            </a:r>
            <a:endParaRPr lang="fr-FR" sz="1400"/>
          </a:p>
          <a:p>
            <a:pPr algn="ctr"/>
            <a:r>
              <a:rPr lang="fr-FR" sz="1400" dirty="0">
                <a:ea typeface="+mn-lt"/>
                <a:cs typeface="+mn-lt"/>
              </a:rPr>
              <a:t>(entraînement)</a:t>
            </a:r>
            <a:endParaRPr lang="fr-FR" sz="1400"/>
          </a:p>
          <a:p>
            <a:pPr algn="ctr"/>
            <a:r>
              <a:rPr lang="fr-FR" sz="1400" dirty="0">
                <a:ea typeface="+mn-lt"/>
                <a:cs typeface="+mn-lt"/>
              </a:rPr>
              <a:t>En sous vêtement</a:t>
            </a:r>
            <a:endParaRPr lang="fr-FR" sz="1400"/>
          </a:p>
          <a:p>
            <a:pPr algn="ctr"/>
            <a:r>
              <a:rPr lang="fr-FR" sz="1400" dirty="0">
                <a:ea typeface="+mn-lt"/>
                <a:cs typeface="+mn-lt"/>
              </a:rPr>
              <a:t>Vessie vide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82C0947-CD19-CAB4-12DD-4B3B2CE626D6}"/>
              </a:ext>
            </a:extLst>
          </p:cNvPr>
          <p:cNvSpPr txBox="1"/>
          <p:nvPr/>
        </p:nvSpPr>
        <p:spPr>
          <a:xfrm>
            <a:off x="3336073" y="3140927"/>
            <a:ext cx="219307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dirty="0">
                <a:ea typeface="+mn-lt"/>
                <a:cs typeface="+mn-lt"/>
              </a:rPr>
              <a:t>Poids après</a:t>
            </a:r>
            <a:endParaRPr lang="fr-FR" dirty="0"/>
          </a:p>
          <a:p>
            <a:pPr algn="ctr"/>
            <a:r>
              <a:rPr lang="fr-FR" sz="1400" dirty="0">
                <a:ea typeface="+mn-lt"/>
                <a:cs typeface="+mn-lt"/>
              </a:rPr>
              <a:t>(entraînement)</a:t>
            </a:r>
            <a:endParaRPr lang="fr-FR" dirty="0">
              <a:ea typeface="+mn-lt"/>
              <a:cs typeface="+mn-lt"/>
            </a:endParaRPr>
          </a:p>
          <a:p>
            <a:pPr algn="ctr"/>
            <a:r>
              <a:rPr lang="fr-FR" sz="1400" dirty="0">
                <a:ea typeface="+mn-lt"/>
                <a:cs typeface="+mn-lt"/>
              </a:rPr>
              <a:t>En sous vêtement sec</a:t>
            </a:r>
            <a:endParaRPr lang="fr-FR" dirty="0"/>
          </a:p>
          <a:p>
            <a:pPr algn="ctr"/>
            <a:r>
              <a:rPr lang="fr-FR" sz="1400" dirty="0">
                <a:ea typeface="+mn-lt"/>
                <a:cs typeface="+mn-lt"/>
              </a:rPr>
              <a:t>Vessie pleine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E4B4D52-9353-7715-342F-5EBC7E552257}"/>
              </a:ext>
            </a:extLst>
          </p:cNvPr>
          <p:cNvSpPr txBox="1"/>
          <p:nvPr/>
        </p:nvSpPr>
        <p:spPr>
          <a:xfrm>
            <a:off x="6226097" y="3363951"/>
            <a:ext cx="219307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dirty="0">
                <a:ea typeface="+mn-lt"/>
                <a:cs typeface="+mn-lt"/>
              </a:rPr>
              <a:t>Boissons consommées</a:t>
            </a:r>
            <a:endParaRPr lang="fr-FR" dirty="0"/>
          </a:p>
          <a:p>
            <a:pPr algn="ctr"/>
            <a:r>
              <a:rPr lang="fr-FR" sz="1400" dirty="0">
                <a:ea typeface="+mn-lt"/>
                <a:cs typeface="+mn-lt"/>
              </a:rPr>
              <a:t>Pendant l’entraînement</a:t>
            </a:r>
            <a:endParaRPr lang="fr-FR" dirty="0"/>
          </a:p>
        </p:txBody>
      </p:sp>
      <p:pic>
        <p:nvPicPr>
          <p:cNvPr id="14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BDC989E3-BC14-D72E-5491-7AEB158D32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66" r="16610" b="599"/>
          <a:stretch/>
        </p:blipFill>
        <p:spPr>
          <a:xfrm>
            <a:off x="858644" y="4460255"/>
            <a:ext cx="1599561" cy="1366543"/>
          </a:xfrm>
          <a:prstGeom prst="rect">
            <a:avLst/>
          </a:prstGeom>
        </p:spPr>
      </p:pic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98E60092-84F4-112C-61FE-29C0F68D8F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66" r="16610" b="599"/>
          <a:stretch/>
        </p:blipFill>
        <p:spPr>
          <a:xfrm>
            <a:off x="3739374" y="4460255"/>
            <a:ext cx="1599561" cy="1366543"/>
          </a:xfrm>
          <a:prstGeom prst="rect">
            <a:avLst/>
          </a:prstGeom>
        </p:spPr>
      </p:pic>
      <p:pic>
        <p:nvPicPr>
          <p:cNvPr id="16" name="Image 16" descr="Une image contenant boisson, eau potable&#10;&#10;Description générée automatiquement">
            <a:extLst>
              <a:ext uri="{FF2B5EF4-FFF2-40B4-BE49-F238E27FC236}">
                <a16:creationId xmlns:a16="http://schemas.microsoft.com/office/drawing/2014/main" id="{2EDC19E5-1D35-B9BD-DED5-1B753AC7B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869" y="4188918"/>
            <a:ext cx="1686138" cy="1686138"/>
          </a:xfrm>
          <a:prstGeom prst="rect">
            <a:avLst/>
          </a:prstGeom>
        </p:spPr>
      </p:pic>
      <p:sp>
        <p:nvSpPr>
          <p:cNvPr id="17" name="Signe Moins 16">
            <a:extLst>
              <a:ext uri="{FF2B5EF4-FFF2-40B4-BE49-F238E27FC236}">
                <a16:creationId xmlns:a16="http://schemas.microsoft.com/office/drawing/2014/main" id="{FF668F14-32AD-1F30-2D91-412339B52E17}"/>
              </a:ext>
            </a:extLst>
          </p:cNvPr>
          <p:cNvSpPr/>
          <p:nvPr/>
        </p:nvSpPr>
        <p:spPr>
          <a:xfrm>
            <a:off x="2713462" y="4962292"/>
            <a:ext cx="706243" cy="46463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Signe Plus 17">
            <a:extLst>
              <a:ext uri="{FF2B5EF4-FFF2-40B4-BE49-F238E27FC236}">
                <a16:creationId xmlns:a16="http://schemas.microsoft.com/office/drawing/2014/main" id="{DA486E4C-7358-77B0-4993-95509E603D54}"/>
              </a:ext>
            </a:extLst>
          </p:cNvPr>
          <p:cNvSpPr/>
          <p:nvPr/>
        </p:nvSpPr>
        <p:spPr>
          <a:xfrm>
            <a:off x="5863682" y="4832194"/>
            <a:ext cx="669073" cy="61331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t égal à 18">
            <a:extLst>
              <a:ext uri="{FF2B5EF4-FFF2-40B4-BE49-F238E27FC236}">
                <a16:creationId xmlns:a16="http://schemas.microsoft.com/office/drawing/2014/main" id="{FA7CE6C1-EE98-0140-392B-A100FA82AF16}"/>
              </a:ext>
            </a:extLst>
          </p:cNvPr>
          <p:cNvSpPr/>
          <p:nvPr/>
        </p:nvSpPr>
        <p:spPr>
          <a:xfrm>
            <a:off x="7796561" y="4832194"/>
            <a:ext cx="985024" cy="66907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8D8E12C-B5E7-183F-8C49-068C7DEFDB3D}"/>
              </a:ext>
            </a:extLst>
          </p:cNvPr>
          <p:cNvSpPr txBox="1"/>
          <p:nvPr/>
        </p:nvSpPr>
        <p:spPr>
          <a:xfrm>
            <a:off x="9171878" y="4488365"/>
            <a:ext cx="219307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3200" b="1" dirty="0">
                <a:solidFill>
                  <a:srgbClr val="C00000"/>
                </a:solidFill>
                <a:ea typeface="+mn-lt"/>
                <a:cs typeface="+mn-lt"/>
              </a:rPr>
              <a:t>Pertes à l'effort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6CD0392-CCD2-401E-6023-5CFA0D35E544}"/>
              </a:ext>
            </a:extLst>
          </p:cNvPr>
          <p:cNvSpPr txBox="1"/>
          <p:nvPr/>
        </p:nvSpPr>
        <p:spPr>
          <a:xfrm>
            <a:off x="9255511" y="5761462"/>
            <a:ext cx="219307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b="1" dirty="0">
                <a:ea typeface="+mn-lt"/>
                <a:cs typeface="+mn-lt"/>
              </a:rPr>
              <a:t>Boire 1,5 fois le volume perdu </a:t>
            </a:r>
            <a:endParaRPr lang="fr-FR" dirty="0"/>
          </a:p>
        </p:txBody>
      </p:sp>
      <p:sp>
        <p:nvSpPr>
          <p:cNvPr id="22" name="Vague 21"/>
          <p:cNvSpPr/>
          <p:nvPr/>
        </p:nvSpPr>
        <p:spPr>
          <a:xfrm>
            <a:off x="0" y="6331845"/>
            <a:ext cx="12192000" cy="523702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771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5A4C82-8D30-CF2D-FD84-7D17F2034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252"/>
            <a:ext cx="10515600" cy="8702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3200" dirty="0">
                <a:latin typeface="Bahnschrift SemiBold" panose="020B0502040204020203" pitchFamily="34" charset="0"/>
                <a:cs typeface="Aharoni"/>
              </a:rPr>
              <a:t>Pour résumer, avant l’effort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5A5FAB-0FED-4A71-9168-147CB8599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249" y="1531998"/>
            <a:ext cx="6724186" cy="42360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fr-FR" dirty="0">
                <a:ea typeface="+mn-lt"/>
                <a:cs typeface="+mn-lt"/>
              </a:rPr>
              <a:t> 3 heures entre le dernier repas et le début de l’effort (délai variable selon chacun jusqu’à 1h30),</a:t>
            </a:r>
            <a:endParaRPr lang="fr-FR" dirty="0"/>
          </a:p>
          <a:p>
            <a:pPr marL="0" indent="0" algn="ctr">
              <a:buNone/>
            </a:pPr>
            <a:r>
              <a:rPr lang="fr-FR" dirty="0">
                <a:ea typeface="+mn-lt"/>
                <a:cs typeface="+mn-lt"/>
              </a:rPr>
              <a:t>  1h30 à 2h après un petit déjeuner</a:t>
            </a:r>
            <a:endParaRPr lang="fr-FR" dirty="0"/>
          </a:p>
          <a:p>
            <a:pPr marL="0" indent="0" algn="ctr">
              <a:buNone/>
            </a:pPr>
            <a:r>
              <a:rPr lang="fr-FR" dirty="0">
                <a:ea typeface="+mn-lt"/>
                <a:cs typeface="+mn-lt"/>
              </a:rPr>
              <a:t>  3 h après un déjeuner ou un dîner</a:t>
            </a:r>
            <a:endParaRPr lang="fr-FR" dirty="0"/>
          </a:p>
          <a:p>
            <a:pPr marL="0" indent="0" algn="ctr">
              <a:buNone/>
            </a:pPr>
            <a:r>
              <a:rPr lang="fr-FR" dirty="0">
                <a:ea typeface="+mn-lt"/>
                <a:cs typeface="+mn-lt"/>
              </a:rPr>
              <a:t>  1 h à 1h30 après une collation</a:t>
            </a:r>
            <a:endParaRPr lang="fr-FR" dirty="0"/>
          </a:p>
          <a:p>
            <a:pPr>
              <a:buFont typeface="Wingdings" panose="020B0604020202020204" pitchFamily="34" charset="0"/>
              <a:buChar char="v"/>
            </a:pPr>
            <a:r>
              <a:rPr lang="fr-FR" dirty="0">
                <a:ea typeface="+mn-lt"/>
                <a:cs typeface="+mn-lt"/>
              </a:rPr>
              <a:t> </a:t>
            </a:r>
            <a:r>
              <a:rPr lang="fr-FR" u="sng" dirty="0">
                <a:ea typeface="+mn-lt"/>
                <a:cs typeface="+mn-lt"/>
              </a:rPr>
              <a:t>Boisson et aliment digeste :</a:t>
            </a:r>
            <a:r>
              <a:rPr lang="fr-FR" dirty="0">
                <a:ea typeface="+mn-lt"/>
                <a:cs typeface="+mn-lt"/>
              </a:rPr>
              <a:t> attention aux troubles digestifs</a:t>
            </a:r>
            <a:endParaRPr lang="fr-FR" dirty="0"/>
          </a:p>
          <a:p>
            <a:pPr>
              <a:buFont typeface="Wingdings" panose="020B0604020202020204" pitchFamily="34" charset="0"/>
              <a:buChar char="v"/>
            </a:pPr>
            <a:r>
              <a:rPr lang="fr-FR" dirty="0">
                <a:ea typeface="+mn-lt"/>
                <a:cs typeface="+mn-lt"/>
              </a:rPr>
              <a:t> </a:t>
            </a:r>
            <a:r>
              <a:rPr lang="fr-FR" u="sng" dirty="0">
                <a:ea typeface="+mn-lt"/>
                <a:cs typeface="+mn-lt"/>
              </a:rPr>
              <a:t>Boire suffisamment </a:t>
            </a:r>
            <a:r>
              <a:rPr lang="fr-FR" dirty="0">
                <a:ea typeface="+mn-lt"/>
                <a:cs typeface="+mn-lt"/>
              </a:rPr>
              <a:t>: urines claires</a:t>
            </a:r>
            <a:endParaRPr lang="fr-FR" dirty="0"/>
          </a:p>
          <a:p>
            <a:pPr>
              <a:buFont typeface="Wingdings" panose="020B0604020202020204" pitchFamily="34" charset="0"/>
              <a:buChar char="v"/>
            </a:pPr>
            <a:r>
              <a:rPr lang="fr-FR" dirty="0">
                <a:ea typeface="+mn-lt"/>
                <a:cs typeface="+mn-lt"/>
              </a:rPr>
              <a:t> Limiter les aliments riches en fibres ou en graisses</a:t>
            </a:r>
            <a:endParaRPr lang="fr-FR" dirty="0"/>
          </a:p>
          <a:p>
            <a:pPr>
              <a:buFont typeface="Wingdings" panose="020B0604020202020204" pitchFamily="34" charset="0"/>
              <a:buChar char="v"/>
            </a:pPr>
            <a:r>
              <a:rPr lang="fr-FR" dirty="0">
                <a:ea typeface="+mn-lt"/>
                <a:cs typeface="+mn-lt"/>
              </a:rPr>
              <a:t> Adapter les quantités ingérées en fonction du délai et de la tolérance</a:t>
            </a:r>
            <a:endParaRPr lang="fr-FR" dirty="0"/>
          </a:p>
          <a:p>
            <a:endParaRPr lang="fr-FR" dirty="0"/>
          </a:p>
        </p:txBody>
      </p:sp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id="{D490A2B9-BC17-C8F3-06BF-548177C14618}"/>
              </a:ext>
            </a:extLst>
          </p:cNvPr>
          <p:cNvSpPr/>
          <p:nvPr/>
        </p:nvSpPr>
        <p:spPr>
          <a:xfrm>
            <a:off x="743414" y="2536902"/>
            <a:ext cx="2220950" cy="2230243"/>
          </a:xfrm>
          <a:prstGeom prst="flowChartConnector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20095B34-E04D-CB87-C74A-2BE049E95665}"/>
              </a:ext>
            </a:extLst>
          </p:cNvPr>
          <p:cNvCxnSpPr/>
          <p:nvPr/>
        </p:nvCxnSpPr>
        <p:spPr>
          <a:xfrm flipV="1">
            <a:off x="1847385" y="2650274"/>
            <a:ext cx="13010" cy="9998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40E5C925-A59B-598F-57B9-552194E39B79}"/>
              </a:ext>
            </a:extLst>
          </p:cNvPr>
          <p:cNvCxnSpPr>
            <a:cxnSpLocks/>
          </p:cNvCxnSpPr>
          <p:nvPr/>
        </p:nvCxnSpPr>
        <p:spPr>
          <a:xfrm>
            <a:off x="1847384" y="3696629"/>
            <a:ext cx="1090960" cy="37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9" name="Image 9">
            <a:extLst>
              <a:ext uri="{FF2B5EF4-FFF2-40B4-BE49-F238E27FC236}">
                <a16:creationId xmlns:a16="http://schemas.microsoft.com/office/drawing/2014/main" id="{6F814181-EBDF-40DE-228E-CA148D97D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449" y="1659777"/>
            <a:ext cx="1024053" cy="815688"/>
          </a:xfrm>
          <a:prstGeom prst="rect">
            <a:avLst/>
          </a:prstGeom>
        </p:spPr>
      </p:pic>
      <p:pic>
        <p:nvPicPr>
          <p:cNvPr id="10" name="Image 10">
            <a:extLst>
              <a:ext uri="{FF2B5EF4-FFF2-40B4-BE49-F238E27FC236}">
                <a16:creationId xmlns:a16="http://schemas.microsoft.com/office/drawing/2014/main" id="{7C1DA6CF-411A-2453-E95F-60E07950CE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67" r="10667"/>
          <a:stretch/>
        </p:blipFill>
        <p:spPr>
          <a:xfrm>
            <a:off x="3014546" y="2987598"/>
            <a:ext cx="949319" cy="1514708"/>
          </a:xfrm>
          <a:prstGeom prst="rect">
            <a:avLst/>
          </a:prstGeom>
        </p:spPr>
      </p:pic>
      <p:sp>
        <p:nvSpPr>
          <p:cNvPr id="11" name="Vague 10"/>
          <p:cNvSpPr/>
          <p:nvPr/>
        </p:nvSpPr>
        <p:spPr>
          <a:xfrm>
            <a:off x="0" y="6331845"/>
            <a:ext cx="12192000" cy="523702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25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BE271-02B7-590D-EB8D-247799D1C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491"/>
            <a:ext cx="10515600" cy="11304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3200" dirty="0">
                <a:latin typeface="Bahnschrift SemiBold" panose="020B0502040204020203" pitchFamily="34" charset="0"/>
                <a:cs typeface="Aharoni"/>
              </a:rPr>
              <a:t>Ration pré-compétition d'endurance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8B20B35-0A21-E9CA-530B-BF939340B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0875"/>
            <a:ext cx="10515600" cy="42360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fr-FR" b="1" u="sng" dirty="0">
                <a:ea typeface="+mn-lt"/>
                <a:cs typeface="+mn-lt"/>
              </a:rPr>
              <a:t>Homme, 41 ans </a:t>
            </a:r>
            <a:endParaRPr lang="fr-FR" b="1" u="sng" dirty="0"/>
          </a:p>
          <a:p>
            <a:pPr algn="ctr">
              <a:buFont typeface="Wingdings" panose="020B0604020202020204" pitchFamily="34" charset="0"/>
              <a:buChar char="ü"/>
            </a:pPr>
            <a:r>
              <a:rPr lang="fr-FR" dirty="0">
                <a:ea typeface="+mn-lt"/>
                <a:cs typeface="+mn-lt"/>
              </a:rPr>
              <a:t>1,78 m, 80 kg, IMC : 25,2 </a:t>
            </a:r>
            <a:endParaRPr lang="fr-FR" dirty="0"/>
          </a:p>
          <a:p>
            <a:pPr algn="ctr">
              <a:buFont typeface="Wingdings" panose="020B0604020202020204" pitchFamily="34" charset="0"/>
              <a:buChar char="ü"/>
            </a:pPr>
            <a:r>
              <a:rPr lang="fr-FR" dirty="0">
                <a:ea typeface="+mn-lt"/>
                <a:cs typeface="+mn-lt"/>
              </a:rPr>
              <a:t>MG : </a:t>
            </a:r>
            <a:r>
              <a:rPr lang="fr-FR" dirty="0" smtClean="0">
                <a:ea typeface="+mn-lt"/>
                <a:cs typeface="+mn-lt"/>
              </a:rPr>
              <a:t>15 </a:t>
            </a:r>
            <a:r>
              <a:rPr lang="fr-FR" dirty="0">
                <a:ea typeface="+mn-lt"/>
                <a:cs typeface="+mn-lt"/>
              </a:rPr>
              <a:t>% </a:t>
            </a:r>
            <a:endParaRPr lang="fr-FR" dirty="0" smtClean="0">
              <a:ea typeface="+mn-lt"/>
              <a:cs typeface="+mn-lt"/>
            </a:endParaRPr>
          </a:p>
          <a:p>
            <a:pPr algn="ctr">
              <a:buFont typeface="Wingdings" panose="020B0604020202020204" pitchFamily="34" charset="0"/>
              <a:buChar char="ü"/>
            </a:pPr>
            <a:r>
              <a:rPr lang="fr-FR" dirty="0" smtClean="0">
                <a:ea typeface="+mn-lt"/>
                <a:cs typeface="+mn-lt"/>
              </a:rPr>
              <a:t>Chef </a:t>
            </a:r>
            <a:r>
              <a:rPr lang="fr-FR" dirty="0">
                <a:ea typeface="+mn-lt"/>
                <a:cs typeface="+mn-lt"/>
              </a:rPr>
              <a:t>de chantier </a:t>
            </a:r>
            <a:endParaRPr lang="fr-FR" dirty="0"/>
          </a:p>
          <a:p>
            <a:pPr marL="0" indent="0">
              <a:buNone/>
            </a:pPr>
            <a:endParaRPr lang="fr-FR" dirty="0">
              <a:ea typeface="+mn-lt"/>
              <a:cs typeface="+mn-lt"/>
            </a:endParaRPr>
          </a:p>
          <a:p>
            <a:pPr algn="ctr">
              <a:buNone/>
            </a:pPr>
            <a:r>
              <a:rPr lang="fr-FR" dirty="0" smtClean="0">
                <a:ea typeface="+mn-lt"/>
                <a:cs typeface="+mn-lt"/>
              </a:rPr>
              <a:t>Bilan </a:t>
            </a:r>
            <a:r>
              <a:rPr lang="fr-FR" dirty="0">
                <a:ea typeface="+mn-lt"/>
                <a:cs typeface="+mn-lt"/>
              </a:rPr>
              <a:t>: perte de 6 kg en 4 mois (73,8 kg) et 10,5% MG</a:t>
            </a: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9" name="Image 4">
            <a:extLst>
              <a:ext uri="{FF2B5EF4-FFF2-40B4-BE49-F238E27FC236}">
                <a16:creationId xmlns:a16="http://schemas.microsoft.com/office/drawing/2014/main" id="{79B7F044-B56C-4553-36D1-94E8E76EB9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10" t="18274" r="18644" b="13198"/>
          <a:stretch/>
        </p:blipFill>
        <p:spPr>
          <a:xfrm>
            <a:off x="1183888" y="2142893"/>
            <a:ext cx="1776111" cy="1253240"/>
          </a:xfrm>
          <a:prstGeom prst="rect">
            <a:avLst/>
          </a:prstGeom>
        </p:spPr>
      </p:pic>
      <p:pic>
        <p:nvPicPr>
          <p:cNvPr id="11" name="Image 6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406EF208-6A34-2B37-2096-44C20BBDCC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39" b="6070"/>
          <a:stretch/>
        </p:blipFill>
        <p:spPr>
          <a:xfrm>
            <a:off x="5458522" y="5196236"/>
            <a:ext cx="1284257" cy="1260190"/>
          </a:xfrm>
          <a:prstGeom prst="rect">
            <a:avLst/>
          </a:prstGeom>
        </p:spPr>
      </p:pic>
      <p:sp>
        <p:nvSpPr>
          <p:cNvPr id="8" name="Vague 7"/>
          <p:cNvSpPr/>
          <p:nvPr/>
        </p:nvSpPr>
        <p:spPr>
          <a:xfrm>
            <a:off x="0" y="6456425"/>
            <a:ext cx="12192000" cy="399121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477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2D505D-85B1-9E38-82FD-1E44805A1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370" y="2320981"/>
            <a:ext cx="4549699" cy="180878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z="2400" b="1" u="sng" dirty="0">
                <a:latin typeface="Bahnschrift SemiBold" panose="020B0502040204020203" pitchFamily="34" charset="0"/>
                <a:cs typeface="Aharoni"/>
              </a:rPr>
              <a:t>Objectif :</a:t>
            </a:r>
            <a:br>
              <a:rPr lang="fr-FR" sz="2400" b="1" u="sng" dirty="0">
                <a:latin typeface="Bahnschrift SemiBold" panose="020B0502040204020203" pitchFamily="34" charset="0"/>
                <a:cs typeface="Aharoni"/>
              </a:rPr>
            </a:br>
            <a:endParaRPr lang="fr-FR" sz="2400" dirty="0">
              <a:latin typeface="Bahnschrift SemiBold" panose="020B0502040204020203" pitchFamily="34" charset="0"/>
            </a:endParaRPr>
          </a:p>
          <a:p>
            <a:r>
              <a:rPr lang="fr-FR" sz="2400" dirty="0">
                <a:latin typeface="Bahnschrift SemiBold" panose="020B0502040204020203" pitchFamily="34" charset="0"/>
                <a:cs typeface="Aharoni"/>
              </a:rPr>
              <a:t>-Saturation des réserves</a:t>
            </a:r>
            <a:endParaRPr lang="fr-FR" sz="2400" dirty="0">
              <a:latin typeface="Bahnschrift SemiBold" panose="020B0502040204020203" pitchFamily="34" charset="0"/>
            </a:endParaRPr>
          </a:p>
          <a:p>
            <a:r>
              <a:rPr lang="fr-FR" sz="2400" dirty="0">
                <a:latin typeface="Bahnschrift SemiBold" panose="020B0502040204020203" pitchFamily="34" charset="0"/>
                <a:cs typeface="Aharoni"/>
              </a:rPr>
              <a:t> de </a:t>
            </a:r>
            <a:r>
              <a:rPr lang="fr-FR" sz="3200" dirty="0">
                <a:latin typeface="Bahnschrift SemiBold" panose="020B0502040204020203" pitchFamily="34" charset="0"/>
                <a:cs typeface="Aharoni"/>
              </a:rPr>
              <a:t>Glycogène</a:t>
            </a:r>
            <a:r>
              <a:rPr lang="fr-FR" sz="2400" dirty="0">
                <a:latin typeface="Bahnschrift SemiBold" panose="020B0502040204020203" pitchFamily="34" charset="0"/>
                <a:cs typeface="Aharoni"/>
              </a:rPr>
              <a:t> </a:t>
            </a:r>
            <a:endParaRPr lang="fr-FR" sz="2400" dirty="0">
              <a:latin typeface="Bahnschrift SemiBold" panose="020B0502040204020203" pitchFamily="34" charset="0"/>
              <a:cs typeface="Angsana New"/>
            </a:endParaRPr>
          </a:p>
          <a:p>
            <a:r>
              <a:rPr lang="fr-FR" sz="2400" dirty="0">
                <a:latin typeface="Bahnschrift SemiBold" panose="020B0502040204020203" pitchFamily="34" charset="0"/>
                <a:cs typeface="Aharoni"/>
              </a:rPr>
              <a:t>- Statut hydrique </a:t>
            </a:r>
            <a:r>
              <a:rPr lang="fr-FR" sz="2400" dirty="0" smtClean="0">
                <a:latin typeface="Bahnschrift SemiBold" panose="020B0502040204020203" pitchFamily="34" charset="0"/>
                <a:cs typeface="Aharoni"/>
              </a:rPr>
              <a:t>optimal</a:t>
            </a:r>
            <a:endParaRPr lang="fr-FR" sz="2400" dirty="0">
              <a:latin typeface="Bahnschrift SemiBold" panose="020B0502040204020203" pitchFamily="34" charset="0"/>
              <a:cs typeface="Aharoni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EAC82B8B-A728-A84E-800A-B315B8A76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401147"/>
              </p:ext>
            </p:extLst>
          </p:nvPr>
        </p:nvGraphicFramePr>
        <p:xfrm>
          <a:off x="6450676" y="157942"/>
          <a:ext cx="5185219" cy="65504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2476">
                  <a:extLst>
                    <a:ext uri="{9D8B030D-6E8A-4147-A177-3AD203B41FA5}">
                      <a16:colId xmlns:a16="http://schemas.microsoft.com/office/drawing/2014/main" val="3356273006"/>
                    </a:ext>
                  </a:extLst>
                </a:gridCol>
                <a:gridCol w="1167006">
                  <a:extLst>
                    <a:ext uri="{9D8B030D-6E8A-4147-A177-3AD203B41FA5}">
                      <a16:colId xmlns:a16="http://schemas.microsoft.com/office/drawing/2014/main" val="1287566059"/>
                    </a:ext>
                  </a:extLst>
                </a:gridCol>
                <a:gridCol w="636549">
                  <a:extLst>
                    <a:ext uri="{9D8B030D-6E8A-4147-A177-3AD203B41FA5}">
                      <a16:colId xmlns:a16="http://schemas.microsoft.com/office/drawing/2014/main" val="3678761230"/>
                    </a:ext>
                  </a:extLst>
                </a:gridCol>
                <a:gridCol w="663071">
                  <a:extLst>
                    <a:ext uri="{9D8B030D-6E8A-4147-A177-3AD203B41FA5}">
                      <a16:colId xmlns:a16="http://schemas.microsoft.com/office/drawing/2014/main" val="351575618"/>
                    </a:ext>
                  </a:extLst>
                </a:gridCol>
                <a:gridCol w="716117">
                  <a:extLst>
                    <a:ext uri="{9D8B030D-6E8A-4147-A177-3AD203B41FA5}">
                      <a16:colId xmlns:a16="http://schemas.microsoft.com/office/drawing/2014/main" val="1750575159"/>
                    </a:ext>
                  </a:extLst>
                </a:gridCol>
              </a:tblGrid>
              <a:tr h="237453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u="sng" kern="1200">
                          <a:effectLst/>
                        </a:rPr>
                        <a:t>Petit déjeuner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P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L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G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5694938"/>
                  </a:ext>
                </a:extLst>
              </a:tr>
              <a:tr h="14900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kern="1200">
                          <a:solidFill>
                            <a:schemeClr val="tx1"/>
                          </a:solidFill>
                          <a:effectLst/>
                        </a:rPr>
                        <a:t>Pain complet 180 g</a:t>
                      </a:r>
                      <a:endParaRPr lang="fr-FR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13.5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1.7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94.2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35222616"/>
                  </a:ext>
                </a:extLst>
              </a:tr>
              <a:tr h="14900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kern="1200">
                          <a:solidFill>
                            <a:schemeClr val="tx1"/>
                          </a:solidFill>
                          <a:effectLst/>
                        </a:rPr>
                        <a:t>Beurre 20 g</a:t>
                      </a:r>
                      <a:endParaRPr lang="fr-FR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0.1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15.7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0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79525675"/>
                  </a:ext>
                </a:extLst>
              </a:tr>
              <a:tr h="14900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kern="1200">
                          <a:solidFill>
                            <a:schemeClr val="tx1"/>
                          </a:solidFill>
                          <a:effectLst/>
                        </a:rPr>
                        <a:t>Confiture 50 g</a:t>
                      </a:r>
                      <a:endParaRPr lang="fr-FR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0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0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29.3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18963720"/>
                  </a:ext>
                </a:extLst>
              </a:tr>
              <a:tr h="14900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kern="1200">
                          <a:solidFill>
                            <a:schemeClr val="tx1"/>
                          </a:solidFill>
                          <a:effectLst/>
                        </a:rPr>
                        <a:t>Fruit 200 g</a:t>
                      </a:r>
                      <a:endParaRPr lang="fr-FR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1.44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0.71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36.7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4145084"/>
                  </a:ext>
                </a:extLst>
              </a:tr>
              <a:tr h="14900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kern="1200" dirty="0">
                          <a:solidFill>
                            <a:schemeClr val="tx1"/>
                          </a:solidFill>
                          <a:effectLst/>
                        </a:rPr>
                        <a:t>Yaourt nature ½ écrémé</a:t>
                      </a:r>
                      <a:endParaRPr lang="fr-FR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5.5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1.25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6.1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5798344"/>
                  </a:ext>
                </a:extLst>
              </a:tr>
              <a:tr h="14900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20.04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19.36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166.3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4373869"/>
                  </a:ext>
                </a:extLst>
              </a:tr>
              <a:tr h="14900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 dirty="0">
                          <a:effectLst/>
                        </a:rPr>
                        <a:t> </a:t>
                      </a:r>
                      <a:endParaRPr lang="fr-FR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solidFill>
                            <a:srgbClr val="C00000"/>
                          </a:solidFill>
                          <a:effectLst/>
                        </a:rPr>
                        <a:t>919.6 kcal</a:t>
                      </a:r>
                      <a:endParaRPr lang="fr-FR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9284806"/>
                  </a:ext>
                </a:extLst>
              </a:tr>
              <a:tr h="14900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u="sng" kern="1200">
                          <a:effectLst/>
                        </a:rPr>
                        <a:t>Collation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09736288"/>
                  </a:ext>
                </a:extLst>
              </a:tr>
              <a:tr h="14900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kern="1200" dirty="0">
                          <a:solidFill>
                            <a:schemeClr val="tx1"/>
                          </a:solidFill>
                          <a:effectLst/>
                        </a:rPr>
                        <a:t>Pain d’épices 40 g</a:t>
                      </a:r>
                      <a:endParaRPr lang="fr-FR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1.2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0.9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28.8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1237930"/>
                  </a:ext>
                </a:extLst>
              </a:tr>
              <a:tr h="14900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solidFill>
                            <a:srgbClr val="C00000"/>
                          </a:solidFill>
                          <a:effectLst/>
                        </a:rPr>
                        <a:t>128.1 kcal</a:t>
                      </a:r>
                      <a:endParaRPr lang="fr-FR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61789706"/>
                  </a:ext>
                </a:extLst>
              </a:tr>
              <a:tr h="14900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u="sng" kern="1200">
                          <a:effectLst/>
                        </a:rPr>
                        <a:t>Déjeuner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21174654"/>
                  </a:ext>
                </a:extLst>
              </a:tr>
              <a:tr h="158098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kern="1200">
                          <a:solidFill>
                            <a:schemeClr val="tx1"/>
                          </a:solidFill>
                          <a:effectLst/>
                        </a:rPr>
                        <a:t>Entrée 150g + 1 càs MG</a:t>
                      </a:r>
                      <a:endParaRPr lang="fr-FR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2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15.23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7.5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22982"/>
                  </a:ext>
                </a:extLst>
              </a:tr>
              <a:tr h="14900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kern="1200">
                          <a:solidFill>
                            <a:schemeClr val="tx1"/>
                          </a:solidFill>
                          <a:effectLst/>
                        </a:rPr>
                        <a:t>VPO 100g</a:t>
                      </a:r>
                      <a:endParaRPr lang="fr-FR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26.2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1.82.1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0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3787124"/>
                  </a:ext>
                </a:extLst>
              </a:tr>
              <a:tr h="180536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kern="1200">
                          <a:solidFill>
                            <a:schemeClr val="tx1"/>
                          </a:solidFill>
                          <a:effectLst/>
                        </a:rPr>
                        <a:t>Féculents 350 g </a:t>
                      </a:r>
                      <a:endParaRPr lang="fr-FR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17.7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2.7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104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7805900"/>
                  </a:ext>
                </a:extLst>
              </a:tr>
              <a:tr h="14900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kern="1200">
                          <a:solidFill>
                            <a:schemeClr val="tx1"/>
                          </a:solidFill>
                          <a:effectLst/>
                        </a:rPr>
                        <a:t>Pain 60 g</a:t>
                      </a:r>
                      <a:endParaRPr lang="fr-FR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4.5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0.6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31.3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5124314"/>
                  </a:ext>
                </a:extLst>
              </a:tr>
              <a:tr h="14900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kern="1200">
                          <a:solidFill>
                            <a:schemeClr val="tx1"/>
                          </a:solidFill>
                          <a:effectLst/>
                        </a:rPr>
                        <a:t>Yaourt nature ½ écrémé</a:t>
                      </a:r>
                      <a:endParaRPr lang="fr-FR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5.5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1.25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6.1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17336376"/>
                  </a:ext>
                </a:extLst>
              </a:tr>
              <a:tr h="14900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kern="1200">
                          <a:solidFill>
                            <a:schemeClr val="tx1"/>
                          </a:solidFill>
                          <a:effectLst/>
                        </a:rPr>
                        <a:t>Confiture 50 g</a:t>
                      </a:r>
                      <a:endParaRPr lang="fr-FR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0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0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29.3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70605816"/>
                  </a:ext>
                </a:extLst>
              </a:tr>
              <a:tr h="14900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kern="1200">
                          <a:solidFill>
                            <a:schemeClr val="tx1"/>
                          </a:solidFill>
                          <a:effectLst/>
                        </a:rPr>
                        <a:t>Fruit 200 g</a:t>
                      </a:r>
                      <a:endParaRPr lang="fr-FR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1.44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0.71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36.7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0399183"/>
                  </a:ext>
                </a:extLst>
              </a:tr>
              <a:tr h="14900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kern="1200" dirty="0">
                          <a:solidFill>
                            <a:schemeClr val="tx1"/>
                          </a:solidFill>
                          <a:effectLst/>
                        </a:rPr>
                        <a:t>Pain d’épices 40 g</a:t>
                      </a:r>
                      <a:endParaRPr lang="fr-FR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1.2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0.9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28.8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82364721"/>
                  </a:ext>
                </a:extLst>
              </a:tr>
              <a:tr h="14900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57.34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18.19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243.7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4470015"/>
                  </a:ext>
                </a:extLst>
              </a:tr>
              <a:tr h="14900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solidFill>
                            <a:srgbClr val="C00000"/>
                          </a:solidFill>
                          <a:effectLst/>
                        </a:rPr>
                        <a:t>1307.87 kcal</a:t>
                      </a:r>
                      <a:endParaRPr lang="fr-FR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0826563"/>
                  </a:ext>
                </a:extLst>
              </a:tr>
              <a:tr h="14900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u="sng" kern="1200">
                          <a:effectLst/>
                        </a:rPr>
                        <a:t>Collation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9368013"/>
                  </a:ext>
                </a:extLst>
              </a:tr>
              <a:tr h="14900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kern="1200">
                          <a:solidFill>
                            <a:schemeClr val="tx1"/>
                          </a:solidFill>
                          <a:effectLst/>
                        </a:rPr>
                        <a:t>Pain d’épices 50 g  </a:t>
                      </a:r>
                      <a:endParaRPr lang="fr-FR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1.5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1.1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36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22786538"/>
                  </a:ext>
                </a:extLst>
              </a:tr>
              <a:tr h="14900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kern="1200" dirty="0">
                          <a:solidFill>
                            <a:schemeClr val="tx1"/>
                          </a:solidFill>
                          <a:effectLst/>
                        </a:rPr>
                        <a:t>Compote</a:t>
                      </a:r>
                      <a:endParaRPr lang="fr-FR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0.3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0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22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8813177"/>
                  </a:ext>
                </a:extLst>
              </a:tr>
              <a:tr h="14900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1.8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1.1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58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24768184"/>
                  </a:ext>
                </a:extLst>
              </a:tr>
              <a:tr h="14900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solidFill>
                            <a:srgbClr val="C00000"/>
                          </a:solidFill>
                          <a:effectLst/>
                        </a:rPr>
                        <a:t>249.1 kcal</a:t>
                      </a:r>
                      <a:endParaRPr lang="fr-FR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04028221"/>
                  </a:ext>
                </a:extLst>
              </a:tr>
              <a:tr h="14900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u="sng" kern="1200">
                          <a:effectLst/>
                        </a:rPr>
                        <a:t>Diner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301915"/>
                  </a:ext>
                </a:extLst>
              </a:tr>
              <a:tr h="14900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kern="1200">
                          <a:solidFill>
                            <a:schemeClr val="tx1"/>
                          </a:solidFill>
                          <a:effectLst/>
                        </a:rPr>
                        <a:t>Entrée 100g + 1 càs MG</a:t>
                      </a:r>
                      <a:endParaRPr lang="fr-FR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1.3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10.23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5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9121508"/>
                  </a:ext>
                </a:extLst>
              </a:tr>
              <a:tr h="14900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kern="1200">
                          <a:solidFill>
                            <a:schemeClr val="tx1"/>
                          </a:solidFill>
                          <a:effectLst/>
                        </a:rPr>
                        <a:t>VPO 70g</a:t>
                      </a:r>
                      <a:endParaRPr lang="fr-FR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18.3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1.23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0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06856358"/>
                  </a:ext>
                </a:extLst>
              </a:tr>
              <a:tr h="14900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kern="1200">
                          <a:solidFill>
                            <a:schemeClr val="tx1"/>
                          </a:solidFill>
                          <a:effectLst/>
                        </a:rPr>
                        <a:t>Féculents 300 g </a:t>
                      </a:r>
                      <a:endParaRPr lang="fr-FR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14.4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2.3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89.2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8691981"/>
                  </a:ext>
                </a:extLst>
              </a:tr>
              <a:tr h="14900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kern="1200">
                          <a:solidFill>
                            <a:schemeClr val="tx1"/>
                          </a:solidFill>
                          <a:effectLst/>
                        </a:rPr>
                        <a:t>Légumes 100 g </a:t>
                      </a:r>
                      <a:endParaRPr lang="fr-FR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1.3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0.23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5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38529035"/>
                  </a:ext>
                </a:extLst>
              </a:tr>
              <a:tr h="14900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kern="1200">
                          <a:solidFill>
                            <a:schemeClr val="tx1"/>
                          </a:solidFill>
                          <a:effectLst/>
                        </a:rPr>
                        <a:t>Pain 40 g</a:t>
                      </a:r>
                      <a:endParaRPr lang="fr-FR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3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0.4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20.93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47138401"/>
                  </a:ext>
                </a:extLst>
              </a:tr>
              <a:tr h="14900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kern="1200">
                          <a:solidFill>
                            <a:schemeClr val="tx1"/>
                          </a:solidFill>
                          <a:effectLst/>
                        </a:rPr>
                        <a:t>1 yaourt nature ½ écrémé</a:t>
                      </a:r>
                      <a:endParaRPr lang="fr-FR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5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1.25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6.1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6116014"/>
                  </a:ext>
                </a:extLst>
              </a:tr>
              <a:tr h="14900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kern="1200" dirty="0">
                          <a:solidFill>
                            <a:schemeClr val="tx1"/>
                          </a:solidFill>
                          <a:effectLst/>
                        </a:rPr>
                        <a:t>Fruit 150 g</a:t>
                      </a:r>
                      <a:endParaRPr lang="fr-FR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1.08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0.53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27.5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58762104"/>
                  </a:ext>
                </a:extLst>
              </a:tr>
              <a:tr h="14900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44.38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16.17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171.33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1941653"/>
                  </a:ext>
                </a:extLst>
              </a:tr>
              <a:tr h="14900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solidFill>
                            <a:srgbClr val="C00000"/>
                          </a:solidFill>
                          <a:effectLst/>
                        </a:rPr>
                        <a:t>1008.37 kcal</a:t>
                      </a:r>
                      <a:endParaRPr lang="fr-FR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38635934"/>
                  </a:ext>
                </a:extLst>
              </a:tr>
              <a:tr h="14900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u="sng" kern="1200">
                          <a:effectLst/>
                        </a:rPr>
                        <a:t>Collation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2561203"/>
                  </a:ext>
                </a:extLst>
              </a:tr>
              <a:tr h="14900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kern="1200">
                          <a:solidFill>
                            <a:schemeClr val="tx1"/>
                          </a:solidFill>
                          <a:effectLst/>
                        </a:rPr>
                        <a:t>Pain d’épices 50 g  </a:t>
                      </a:r>
                      <a:endParaRPr lang="fr-FR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1.5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1.1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36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21740640"/>
                  </a:ext>
                </a:extLst>
              </a:tr>
              <a:tr h="14900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kern="1200" dirty="0">
                          <a:solidFill>
                            <a:schemeClr val="tx1"/>
                          </a:solidFill>
                          <a:effectLst/>
                        </a:rPr>
                        <a:t>Compote</a:t>
                      </a:r>
                      <a:endParaRPr lang="fr-FR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0.3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0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22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8010791"/>
                  </a:ext>
                </a:extLst>
              </a:tr>
              <a:tr h="14900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r-FR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1.8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1.1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58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94545611"/>
                  </a:ext>
                </a:extLst>
              </a:tr>
              <a:tr h="14900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solidFill>
                            <a:srgbClr val="C00000"/>
                          </a:solidFill>
                          <a:effectLst/>
                        </a:rPr>
                        <a:t>249.1 kcal</a:t>
                      </a:r>
                      <a:endParaRPr lang="fr-FR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49478477"/>
                  </a:ext>
                </a:extLst>
              </a:tr>
              <a:tr h="153521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200" dirty="0">
                          <a:solidFill>
                            <a:srgbClr val="C00000"/>
                          </a:solidFill>
                          <a:effectLst/>
                        </a:rPr>
                        <a:t>3922.14 kcal</a:t>
                      </a:r>
                      <a:endParaRPr lang="fr-FR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200">
                          <a:solidFill>
                            <a:srgbClr val="C00000"/>
                          </a:solidFill>
                          <a:effectLst/>
                        </a:rPr>
                        <a:t>12.9 %</a:t>
                      </a:r>
                      <a:endParaRPr lang="fr-FR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200">
                          <a:solidFill>
                            <a:srgbClr val="C00000"/>
                          </a:solidFill>
                          <a:effectLst/>
                        </a:rPr>
                        <a:t>13.1 %</a:t>
                      </a:r>
                      <a:endParaRPr lang="fr-FR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200" dirty="0">
                          <a:solidFill>
                            <a:srgbClr val="C00000"/>
                          </a:solidFill>
                          <a:effectLst/>
                        </a:rPr>
                        <a:t>74 %</a:t>
                      </a:r>
                      <a:endParaRPr lang="fr-FR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4685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3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6F3EB0-38A3-C4AD-EFE5-325498D4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00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4400" dirty="0" smtClean="0">
                <a:latin typeface="Bahnschrift SemiBold" panose="020B0502040204020203" pitchFamily="34" charset="0"/>
                <a:cs typeface="Aharoni"/>
              </a:rPr>
              <a:t>NUTRITION </a:t>
            </a:r>
            <a:r>
              <a:rPr lang="fr-FR" sz="4400" dirty="0">
                <a:latin typeface="Bahnschrift SemiBold" panose="020B0502040204020203" pitchFamily="34" charset="0"/>
                <a:cs typeface="Aharoni"/>
              </a:rPr>
              <a:t>EN </a:t>
            </a:r>
            <a:r>
              <a:rPr lang="fr-FR" sz="4400" dirty="0" smtClean="0">
                <a:latin typeface="Bahnschrift SemiBold" panose="020B0502040204020203" pitchFamily="34" charset="0"/>
                <a:cs typeface="Aharoni"/>
              </a:rPr>
              <a:t>COMPETITION</a:t>
            </a:r>
            <a:endParaRPr lang="fr-FR" sz="4400" dirty="0">
              <a:latin typeface="Bahnschrift SemiBold" panose="020B0502040204020203" pitchFamily="34" charset="0"/>
            </a:endParaRPr>
          </a:p>
        </p:txBody>
      </p:sp>
      <p:pic>
        <p:nvPicPr>
          <p:cNvPr id="4" name="Image 4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65BC7229-DD55-3572-9CD4-15534AA82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504" t="16886" r="11282" b="29167"/>
          <a:stretch/>
        </p:blipFill>
        <p:spPr>
          <a:xfrm>
            <a:off x="4979310" y="1160928"/>
            <a:ext cx="2244208" cy="1253434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3431D5F-1BC4-5647-7FBF-63774E7AC0F0}"/>
              </a:ext>
            </a:extLst>
          </p:cNvPr>
          <p:cNvSpPr txBox="1"/>
          <p:nvPr/>
        </p:nvSpPr>
        <p:spPr>
          <a:xfrm>
            <a:off x="213732" y="2648447"/>
            <a:ext cx="2536903" cy="14157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>
                <a:ea typeface="+mn-lt"/>
                <a:cs typeface="+mn-lt"/>
              </a:rPr>
              <a:t> </a:t>
            </a:r>
            <a:r>
              <a:rPr lang="fr-FR" b="1" u="sng" dirty="0">
                <a:ea typeface="+mn-lt"/>
                <a:cs typeface="+mn-lt"/>
              </a:rPr>
              <a:t>Si effort &lt; à 1h </a:t>
            </a:r>
            <a:endParaRPr lang="fr-FR"/>
          </a:p>
          <a:p>
            <a:pPr algn="ctr"/>
            <a:endParaRPr lang="fr-FR" dirty="0">
              <a:ea typeface="+mn-lt"/>
              <a:cs typeface="+mn-lt"/>
            </a:endParaRPr>
          </a:p>
          <a:p>
            <a:pPr algn="ctr"/>
            <a:r>
              <a:rPr lang="fr-FR" sz="1600" dirty="0">
                <a:ea typeface="+mn-lt"/>
                <a:cs typeface="+mn-lt"/>
              </a:rPr>
              <a:t> aucun apport nécessaire en dehors de l’eau.</a:t>
            </a:r>
            <a:endParaRPr lang="fr-FR" sz="1600"/>
          </a:p>
          <a:p>
            <a:pPr algn="ctr"/>
            <a:endParaRPr lang="fr-FR" dirty="0"/>
          </a:p>
        </p:txBody>
      </p:sp>
      <p:pic>
        <p:nvPicPr>
          <p:cNvPr id="10" name="Image 16" descr="Une image contenant boisson, eau potable&#10;&#10;Description générée automatiquement">
            <a:extLst>
              <a:ext uri="{FF2B5EF4-FFF2-40B4-BE49-F238E27FC236}">
                <a16:creationId xmlns:a16="http://schemas.microsoft.com/office/drawing/2014/main" id="{B6BD2257-27A6-270D-20E8-4568B3D68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59" y="4226088"/>
            <a:ext cx="1007773" cy="100777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1CDCFD0-0AB1-4FD7-DE72-0DDEDE6DD000}"/>
              </a:ext>
            </a:extLst>
          </p:cNvPr>
          <p:cNvSpPr txBox="1"/>
          <p:nvPr/>
        </p:nvSpPr>
        <p:spPr>
          <a:xfrm>
            <a:off x="2982951" y="2647590"/>
            <a:ext cx="4869366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>
                <a:ea typeface="+mn-lt"/>
                <a:cs typeface="+mn-lt"/>
              </a:rPr>
              <a:t> </a:t>
            </a:r>
            <a:r>
              <a:rPr lang="fr-FR" b="1" u="sng" dirty="0">
                <a:ea typeface="+mn-lt"/>
                <a:cs typeface="+mn-lt"/>
              </a:rPr>
              <a:t>Si effort &gt; à 2h </a:t>
            </a:r>
            <a:endParaRPr lang="fr-FR">
              <a:ea typeface="+mn-lt"/>
              <a:cs typeface="+mn-lt"/>
            </a:endParaRPr>
          </a:p>
          <a:p>
            <a:pPr algn="ctr"/>
            <a:r>
              <a:rPr lang="fr-FR" sz="1600" dirty="0">
                <a:ea typeface="+mn-lt"/>
                <a:cs typeface="+mn-lt"/>
              </a:rPr>
              <a:t>Boisson de l’effort + Aliment toutes les 45’ à 1h </a:t>
            </a:r>
          </a:p>
          <a:p>
            <a:pPr algn="ctr"/>
            <a:r>
              <a:rPr lang="fr-FR" sz="1600" dirty="0">
                <a:ea typeface="+mn-lt"/>
                <a:cs typeface="+mn-lt"/>
              </a:rPr>
              <a:t>Ex:1 fruit frais, compote, fruits secs, pâte de fruit, gel… </a:t>
            </a:r>
          </a:p>
          <a:p>
            <a:pPr algn="ctr"/>
            <a:r>
              <a:rPr lang="fr-FR" sz="1600" dirty="0">
                <a:ea typeface="+mn-lt"/>
                <a:cs typeface="+mn-lt"/>
              </a:rPr>
              <a:t>Ou 1 portion de glucides complexes: pain d’épice, barre de céréales aux fruits, pain…</a:t>
            </a:r>
            <a:r>
              <a:rPr lang="fr-FR" dirty="0">
                <a:ea typeface="+mn-lt"/>
                <a:cs typeface="+mn-lt"/>
              </a:rPr>
              <a:t> </a:t>
            </a:r>
            <a:endParaRPr lang="fr-FR"/>
          </a:p>
        </p:txBody>
      </p:sp>
      <p:pic>
        <p:nvPicPr>
          <p:cNvPr id="12" name="Image 12" descr="Une image contenant gâteau, morceau, tranche, dessert&#10;&#10;Description générée automatiquement">
            <a:extLst>
              <a:ext uri="{FF2B5EF4-FFF2-40B4-BE49-F238E27FC236}">
                <a16:creationId xmlns:a16="http://schemas.microsoft.com/office/drawing/2014/main" id="{9E11FAB9-4B55-52CC-AE50-2864C0D8E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895" y="4487993"/>
            <a:ext cx="1001528" cy="669817"/>
          </a:xfrm>
          <a:prstGeom prst="rect">
            <a:avLst/>
          </a:prstGeom>
        </p:spPr>
      </p:pic>
      <p:pic>
        <p:nvPicPr>
          <p:cNvPr id="13" name="Image 13">
            <a:extLst>
              <a:ext uri="{FF2B5EF4-FFF2-40B4-BE49-F238E27FC236}">
                <a16:creationId xmlns:a16="http://schemas.microsoft.com/office/drawing/2014/main" id="{345D8A94-2681-CBD2-F64B-E582DEDC4E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437" t="18983" r="-339" b="13220"/>
          <a:stretch/>
        </p:blipFill>
        <p:spPr>
          <a:xfrm>
            <a:off x="4498700" y="4603593"/>
            <a:ext cx="645747" cy="438021"/>
          </a:xfrm>
          <a:prstGeom prst="rect">
            <a:avLst/>
          </a:prstGeom>
        </p:spPr>
      </p:pic>
      <p:pic>
        <p:nvPicPr>
          <p:cNvPr id="14" name="Image 14" descr="Une image contenant alimentation, morceau, tranche, pain&#10;&#10;Description générée automatiquement">
            <a:extLst>
              <a:ext uri="{FF2B5EF4-FFF2-40B4-BE49-F238E27FC236}">
                <a16:creationId xmlns:a16="http://schemas.microsoft.com/office/drawing/2014/main" id="{2A2EBB19-4EEF-1C23-D9DE-4FF8EC61E4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9230" y="4427032"/>
            <a:ext cx="801030" cy="791738"/>
          </a:xfrm>
          <a:prstGeom prst="rect">
            <a:avLst/>
          </a:prstGeom>
        </p:spPr>
      </p:pic>
      <p:pic>
        <p:nvPicPr>
          <p:cNvPr id="15" name="Image 15">
            <a:extLst>
              <a:ext uri="{FF2B5EF4-FFF2-40B4-BE49-F238E27FC236}">
                <a16:creationId xmlns:a16="http://schemas.microsoft.com/office/drawing/2014/main" id="{BF6238A5-F487-6DCA-D630-D3D93EC74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3645" y="4431938"/>
            <a:ext cx="1051932" cy="69829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8CE7F886-6967-6542-DE32-ED117B22F663}"/>
              </a:ext>
            </a:extLst>
          </p:cNvPr>
          <p:cNvSpPr txBox="1"/>
          <p:nvPr/>
        </p:nvSpPr>
        <p:spPr>
          <a:xfrm>
            <a:off x="8158975" y="1395593"/>
            <a:ext cx="3540512" cy="4339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>
                <a:ea typeface="+mn-lt"/>
                <a:cs typeface="+mn-lt"/>
              </a:rPr>
              <a:t> </a:t>
            </a:r>
            <a:r>
              <a:rPr lang="fr-FR" b="1" u="sng" dirty="0">
                <a:ea typeface="+mn-lt"/>
                <a:cs typeface="+mn-lt"/>
              </a:rPr>
              <a:t>Si effort &gt; à 3h</a:t>
            </a:r>
            <a:endParaRPr lang="fr-FR" dirty="0">
              <a:ea typeface="+mn-lt"/>
              <a:cs typeface="+mn-lt"/>
            </a:endParaRPr>
          </a:p>
          <a:p>
            <a:pPr algn="ctr"/>
            <a:r>
              <a:rPr lang="fr-FR" sz="1600" dirty="0">
                <a:ea typeface="+mn-lt"/>
                <a:cs typeface="+mn-lt"/>
              </a:rPr>
              <a:t>Varier les goûts sucrés et salés des aliments.</a:t>
            </a:r>
          </a:p>
          <a:p>
            <a:pPr algn="ctr"/>
            <a:r>
              <a:rPr lang="fr-FR" sz="1600" dirty="0">
                <a:ea typeface="+mn-lt"/>
                <a:cs typeface="+mn-lt"/>
              </a:rPr>
              <a:t> Viandes (jambon, poulet, dinde, viandes séchés) ou produit laitier (fromage, lait, yaourt, fromage blanc), soupe salés, biscuits salés. </a:t>
            </a:r>
          </a:p>
          <a:p>
            <a:pPr algn="ctr"/>
            <a:endParaRPr lang="fr-FR" sz="1600" dirty="0"/>
          </a:p>
          <a:p>
            <a:pPr algn="just"/>
            <a:r>
              <a:rPr lang="fr-FR" sz="1600" dirty="0">
                <a:ea typeface="+mn-lt"/>
                <a:cs typeface="+mn-lt"/>
              </a:rPr>
              <a:t> Ex: Sandwich jambon, Riz au lait, lait sucrés, yaourt à boire, barre de céréales, pain d’épices, cake sportif, Pancake</a:t>
            </a:r>
            <a:endParaRPr lang="fr-FR" dirty="0"/>
          </a:p>
          <a:p>
            <a:pPr algn="just"/>
            <a:endParaRPr lang="fr-FR" dirty="0">
              <a:ea typeface="+mn-lt"/>
              <a:cs typeface="+mn-lt"/>
            </a:endParaRPr>
          </a:p>
          <a:p>
            <a:pPr algn="just"/>
            <a:r>
              <a:rPr lang="fr-FR" sz="1600" b="1" dirty="0">
                <a:ea typeface="+mn-lt"/>
                <a:cs typeface="+mn-lt"/>
              </a:rPr>
              <a:t>La prise des aliments doit être fractionnée au maximum et mastication ++</a:t>
            </a:r>
            <a:endParaRPr lang="fr-FR" b="1"/>
          </a:p>
          <a:p>
            <a:pPr algn="ctr"/>
            <a:endParaRPr lang="fr-FR" sz="1600" dirty="0"/>
          </a:p>
        </p:txBody>
      </p:sp>
      <p:sp>
        <p:nvSpPr>
          <p:cNvPr id="17" name="Vague 16"/>
          <p:cNvSpPr/>
          <p:nvPr/>
        </p:nvSpPr>
        <p:spPr>
          <a:xfrm>
            <a:off x="18140" y="6334298"/>
            <a:ext cx="12192000" cy="523702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69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3DFE3-A905-12AA-CC30-6BBF1B20D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224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fr-FR" sz="4400" dirty="0">
                <a:latin typeface="Bahnschrift SemiBold" panose="020B0502040204020203" pitchFamily="34" charset="0"/>
                <a:cs typeface="Aharoni"/>
              </a:rPr>
              <a:t>NUTRITION EN COMPETITION</a:t>
            </a:r>
            <a:endParaRPr lang="fr-FR" sz="4400" dirty="0">
              <a:latin typeface="Bahnschrift SemiBold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18CB98-CEA7-DAB6-0405-B10886622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2704"/>
            <a:ext cx="10515600" cy="22288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dirty="0">
                <a:ea typeface="+mn-lt"/>
                <a:cs typeface="+mn-lt"/>
              </a:rPr>
              <a:t>Réalisation de test pendant l’entraînement concernant les collations afin d’évaluer la tolérance digestive et performance :</a:t>
            </a:r>
            <a:endParaRPr lang="fr-FR" dirty="0"/>
          </a:p>
          <a:p>
            <a:pPr marL="0" indent="0" algn="ctr">
              <a:buNone/>
            </a:pPr>
            <a:r>
              <a:rPr lang="fr-FR" dirty="0">
                <a:ea typeface="+mn-lt"/>
                <a:cs typeface="+mn-lt"/>
              </a:rPr>
              <a:t>Timing des prises alimentaires</a:t>
            </a:r>
            <a:endParaRPr lang="fr-FR" dirty="0"/>
          </a:p>
          <a:p>
            <a:pPr marL="0" indent="0" algn="ctr">
              <a:buNone/>
            </a:pPr>
            <a:r>
              <a:rPr lang="fr-FR" dirty="0">
                <a:ea typeface="+mn-lt"/>
                <a:cs typeface="+mn-lt"/>
              </a:rPr>
              <a:t>Dosage des boissons</a:t>
            </a:r>
            <a:endParaRPr lang="fr-FR" dirty="0"/>
          </a:p>
          <a:p>
            <a:pPr marL="0" indent="0" algn="ctr">
              <a:buNone/>
            </a:pPr>
            <a:r>
              <a:rPr lang="fr-FR" dirty="0">
                <a:ea typeface="+mn-lt"/>
                <a:cs typeface="+mn-lt"/>
              </a:rPr>
              <a:t>Choix des aliments selon température extérieure et intensité de l’effort</a:t>
            </a:r>
            <a:endParaRPr lang="fr-FR" dirty="0"/>
          </a:p>
          <a:p>
            <a:endParaRPr lang="fr-FR" dirty="0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468556D3-61B6-BFFC-1080-E658778B9926}"/>
              </a:ext>
            </a:extLst>
          </p:cNvPr>
          <p:cNvSpPr/>
          <p:nvPr/>
        </p:nvSpPr>
        <p:spPr>
          <a:xfrm>
            <a:off x="1468243" y="4590585"/>
            <a:ext cx="3168804" cy="7991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43AC400-604E-3E5F-BD39-761864938065}"/>
              </a:ext>
            </a:extLst>
          </p:cNvPr>
          <p:cNvSpPr txBox="1"/>
          <p:nvPr/>
        </p:nvSpPr>
        <p:spPr>
          <a:xfrm>
            <a:off x="5464097" y="4804317"/>
            <a:ext cx="344758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latin typeface="Aharoni"/>
                <a:cs typeface="Aharoni"/>
              </a:rPr>
              <a:t>Evite le stress le jour J </a:t>
            </a:r>
          </a:p>
        </p:txBody>
      </p:sp>
      <p:pic>
        <p:nvPicPr>
          <p:cNvPr id="8" name="Image 8">
            <a:extLst>
              <a:ext uri="{FF2B5EF4-FFF2-40B4-BE49-F238E27FC236}">
                <a16:creationId xmlns:a16="http://schemas.microsoft.com/office/drawing/2014/main" id="{7FDD9576-087B-F68F-6E05-E06E17C1A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9010" y="3749114"/>
            <a:ext cx="1321420" cy="1348406"/>
          </a:xfrm>
          <a:prstGeom prst="rect">
            <a:avLst/>
          </a:prstGeom>
        </p:spPr>
      </p:pic>
      <p:sp>
        <p:nvSpPr>
          <p:cNvPr id="9" name="Vague 8"/>
          <p:cNvSpPr/>
          <p:nvPr/>
        </p:nvSpPr>
        <p:spPr>
          <a:xfrm>
            <a:off x="0" y="6331845"/>
            <a:ext cx="12192000" cy="523702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Capacité du sport- Février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228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71362B-66F4-88C3-93AB-EB043B5CF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366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fr-FR" sz="4400" dirty="0">
                <a:latin typeface="Bahnschrift SemiBold" panose="020B0502040204020203" pitchFamily="34" charset="0"/>
                <a:cs typeface="Aharoni"/>
              </a:rPr>
              <a:t>L’HYDRATATION</a:t>
            </a:r>
            <a:endParaRPr lang="fr-FR" sz="4400" dirty="0">
              <a:latin typeface="Bahnschrift SemiBold" panose="020B0502040204020203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C1D51B6-F280-3460-47D7-CE174C94F353}"/>
              </a:ext>
            </a:extLst>
          </p:cNvPr>
          <p:cNvSpPr txBox="1"/>
          <p:nvPr/>
        </p:nvSpPr>
        <p:spPr>
          <a:xfrm>
            <a:off x="1087244" y="1955023"/>
            <a:ext cx="4023731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>
                <a:ea typeface="+mn-lt"/>
                <a:cs typeface="+mn-lt"/>
              </a:rPr>
              <a:t> </a:t>
            </a:r>
            <a:r>
              <a:rPr lang="fr-FR" b="1" u="sng" dirty="0">
                <a:ea typeface="+mn-lt"/>
                <a:cs typeface="+mn-lt"/>
              </a:rPr>
              <a:t>Avant (de l’entrainement à J-1)</a:t>
            </a:r>
            <a:endParaRPr lang="fr-FR"/>
          </a:p>
          <a:p>
            <a:endParaRPr lang="fr-FR"/>
          </a:p>
          <a:p>
            <a:pPr marL="285750" indent="-285750">
              <a:buFont typeface="Wingdings"/>
              <a:buChar char="ü"/>
            </a:pPr>
            <a:r>
              <a:rPr lang="fr-FR" dirty="0">
                <a:ea typeface="+mn-lt"/>
                <a:cs typeface="+mn-lt"/>
              </a:rPr>
              <a:t>1,5 à 2L d’eau par jour (+ pertes à l’entraînement) </a:t>
            </a:r>
            <a:endParaRPr lang="fr-FR"/>
          </a:p>
          <a:p>
            <a:pPr marL="285750" indent="-285750">
              <a:buFont typeface="Wingdings"/>
              <a:buChar char="ü"/>
            </a:pPr>
            <a:r>
              <a:rPr lang="fr-FR" dirty="0">
                <a:ea typeface="+mn-lt"/>
                <a:cs typeface="+mn-lt"/>
              </a:rPr>
              <a:t>Autant par l’alimentation (fruits &amp; légumes, laitages,…) </a:t>
            </a:r>
            <a:endParaRPr lang="fr-FR"/>
          </a:p>
          <a:p>
            <a:pPr marL="285750" indent="-285750">
              <a:buFont typeface="Wingdings"/>
              <a:buChar char="ü"/>
            </a:pPr>
            <a:r>
              <a:rPr lang="fr-FR" dirty="0">
                <a:ea typeface="+mn-lt"/>
                <a:cs typeface="+mn-lt"/>
              </a:rPr>
              <a:t>Varier les eaux</a:t>
            </a:r>
            <a:endParaRPr lang="fr-FR" dirty="0"/>
          </a:p>
        </p:txBody>
      </p:sp>
      <p:pic>
        <p:nvPicPr>
          <p:cNvPr id="7" name="Image 16" descr="Une image contenant boisson, eau potable&#10;&#10;Description générée automatiquement">
            <a:extLst>
              <a:ext uri="{FF2B5EF4-FFF2-40B4-BE49-F238E27FC236}">
                <a16:creationId xmlns:a16="http://schemas.microsoft.com/office/drawing/2014/main" id="{4A5B75CF-6063-D7FD-E5AD-9C15ADD70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308" y="4114576"/>
            <a:ext cx="1686138" cy="1686138"/>
          </a:xfrm>
          <a:prstGeom prst="rect">
            <a:avLst/>
          </a:prstGeom>
        </p:spPr>
      </p:pic>
      <p:pic>
        <p:nvPicPr>
          <p:cNvPr id="8" name="Image 8" descr="Une image contenant panier, conteneur&#10;&#10;Description générée automatiquement">
            <a:extLst>
              <a:ext uri="{FF2B5EF4-FFF2-40B4-BE49-F238E27FC236}">
                <a16:creationId xmlns:a16="http://schemas.microsoft.com/office/drawing/2014/main" id="{27519DA2-3AB7-7FB1-9CCA-EA1884EDA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059" y="4255248"/>
            <a:ext cx="1553738" cy="140479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8084E29-F6C0-2D28-45A2-608D81675A52}"/>
              </a:ext>
            </a:extLst>
          </p:cNvPr>
          <p:cNvSpPr txBox="1"/>
          <p:nvPr/>
        </p:nvSpPr>
        <p:spPr>
          <a:xfrm>
            <a:off x="6765073" y="1955023"/>
            <a:ext cx="4023731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 u="sng" dirty="0">
                <a:ea typeface="+mn-lt"/>
                <a:cs typeface="+mn-lt"/>
              </a:rPr>
              <a:t>Avant (ration d’attente)</a:t>
            </a:r>
            <a:endParaRPr lang="fr-FR"/>
          </a:p>
          <a:p>
            <a:endParaRPr lang="fr-FR" dirty="0">
              <a:ea typeface="+mn-lt"/>
              <a:cs typeface="+mn-lt"/>
            </a:endParaRPr>
          </a:p>
          <a:p>
            <a:pPr marL="285750" indent="-285750">
              <a:buFont typeface="Wingdings"/>
              <a:buChar char="ü"/>
            </a:pPr>
            <a:r>
              <a:rPr lang="fr-FR" dirty="0">
                <a:ea typeface="+mn-lt"/>
                <a:cs typeface="+mn-lt"/>
              </a:rPr>
              <a:t>20 à 30 g/l de glucides</a:t>
            </a:r>
            <a:endParaRPr lang="fr-FR" dirty="0"/>
          </a:p>
          <a:p>
            <a:pPr marL="285750" indent="-285750">
              <a:buFont typeface="Wingdings"/>
              <a:buChar char="ü"/>
            </a:pPr>
            <a:r>
              <a:rPr lang="fr-FR" dirty="0">
                <a:ea typeface="+mn-lt"/>
                <a:cs typeface="+mn-lt"/>
              </a:rPr>
              <a:t>Par petites gorgées de 1h30 à 15min avant l’échauffement </a:t>
            </a:r>
            <a:endParaRPr lang="fr-FR">
              <a:ea typeface="+mn-lt"/>
              <a:cs typeface="+mn-lt"/>
            </a:endParaRPr>
          </a:p>
          <a:p>
            <a:pPr marL="285750" indent="-285750">
              <a:buFont typeface="Wingdings"/>
              <a:buChar char="ü"/>
            </a:pPr>
            <a:r>
              <a:rPr lang="fr-FR" dirty="0">
                <a:ea typeface="+mn-lt"/>
                <a:cs typeface="+mn-lt"/>
              </a:rPr>
              <a:t>Température: 10 à 15°C </a:t>
            </a:r>
            <a:endParaRPr lang="fr-FR" dirty="0"/>
          </a:p>
          <a:p>
            <a:pPr algn="ctr"/>
            <a:endParaRPr lang="fr-FR" b="1" u="sng" dirty="0"/>
          </a:p>
        </p:txBody>
      </p:sp>
      <p:pic>
        <p:nvPicPr>
          <p:cNvPr id="13" name="Image 13">
            <a:extLst>
              <a:ext uri="{FF2B5EF4-FFF2-40B4-BE49-F238E27FC236}">
                <a16:creationId xmlns:a16="http://schemas.microsoft.com/office/drawing/2014/main" id="{8CE33C28-795B-6E88-8C13-7635DA49C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5047" y="4326970"/>
            <a:ext cx="626030" cy="1261351"/>
          </a:xfrm>
          <a:prstGeom prst="rect">
            <a:avLst/>
          </a:prstGeom>
        </p:spPr>
      </p:pic>
      <p:pic>
        <p:nvPicPr>
          <p:cNvPr id="14" name="Image 14" descr="Une image contenant tasse, table, verre, verres&#10;&#10;Description générée automatiquement">
            <a:extLst>
              <a:ext uri="{FF2B5EF4-FFF2-40B4-BE49-F238E27FC236}">
                <a16:creationId xmlns:a16="http://schemas.microsoft.com/office/drawing/2014/main" id="{BADC659A-5325-AD9A-280A-46B5486AA4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763" r="-339" b="680"/>
          <a:stretch/>
        </p:blipFill>
        <p:spPr>
          <a:xfrm>
            <a:off x="8859645" y="4589013"/>
            <a:ext cx="1376703" cy="913871"/>
          </a:xfrm>
          <a:prstGeom prst="rect">
            <a:avLst/>
          </a:prstGeom>
        </p:spPr>
      </p:pic>
      <p:pic>
        <p:nvPicPr>
          <p:cNvPr id="15" name="Image 16" descr="Une image contenant boisson, eau potable&#10;&#10;Description générée automatiquement">
            <a:extLst>
              <a:ext uri="{FF2B5EF4-FFF2-40B4-BE49-F238E27FC236}">
                <a16:creationId xmlns:a16="http://schemas.microsoft.com/office/drawing/2014/main" id="{B03B40B5-04FC-E840-EE91-9BA9C8A64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211" y="4216796"/>
            <a:ext cx="1463114" cy="1472407"/>
          </a:xfrm>
          <a:prstGeom prst="rect">
            <a:avLst/>
          </a:prstGeom>
        </p:spPr>
      </p:pic>
      <p:sp>
        <p:nvSpPr>
          <p:cNvPr id="12" name="Vague 11"/>
          <p:cNvSpPr/>
          <p:nvPr/>
        </p:nvSpPr>
        <p:spPr>
          <a:xfrm>
            <a:off x="0" y="6331845"/>
            <a:ext cx="12192000" cy="523702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984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 descr="Une image contenant silhouette&#10;&#10;Description générée automatiquement">
            <a:extLst>
              <a:ext uri="{FF2B5EF4-FFF2-40B4-BE49-F238E27FC236}">
                <a16:creationId xmlns:a16="http://schemas.microsoft.com/office/drawing/2014/main" id="{8E67C481-0984-A735-EC6B-4FEAA6FC3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934" y="1117797"/>
            <a:ext cx="2194560" cy="109728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C16F228-EDC7-A26F-3716-50348C325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169" y="77883"/>
            <a:ext cx="10515600" cy="1325563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fr-FR" sz="4400" dirty="0">
                <a:latin typeface="Bahnschrift SemiBold" panose="020B0502040204020203" pitchFamily="34" charset="0"/>
              </a:rPr>
              <a:t>HISTOIRE DE L’ALIMENTATION DU SPORTIF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6C3BBA-2529-2E85-4951-19751F627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9510" y="2150185"/>
            <a:ext cx="2772980" cy="27426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fr-FR" b="1" u="sng" dirty="0" smtClean="0">
                <a:ea typeface="+mn-lt"/>
                <a:cs typeface="+mn-lt"/>
              </a:rPr>
              <a:t>HISTORIQUE</a:t>
            </a:r>
            <a:endParaRPr lang="fr-FR" dirty="0"/>
          </a:p>
          <a:p>
            <a:pPr marL="0" indent="0" algn="ctr">
              <a:buNone/>
            </a:pPr>
            <a:endParaRPr lang="fr-FR" i="1" u="sng" dirty="0"/>
          </a:p>
          <a:p>
            <a:pPr algn="ctr">
              <a:buFont typeface="Wingdings" panose="020B0604020202020204" pitchFamily="34" charset="0"/>
              <a:buChar char="Ø"/>
            </a:pPr>
            <a:r>
              <a:rPr lang="fr-FR" i="1" u="sng" dirty="0">
                <a:ea typeface="+mn-lt"/>
                <a:cs typeface="+mn-lt"/>
              </a:rPr>
              <a:t>400 – 300 avant J-C</a:t>
            </a:r>
            <a:endParaRPr lang="fr-FR" i="1" u="sng" dirty="0"/>
          </a:p>
          <a:p>
            <a:pPr marL="0" indent="0" algn="ctr">
              <a:buNone/>
            </a:pPr>
            <a:r>
              <a:rPr lang="fr-FR" dirty="0">
                <a:ea typeface="+mn-lt"/>
                <a:cs typeface="+mn-lt"/>
              </a:rPr>
              <a:t>Diversification de l’alimentation par </a:t>
            </a:r>
            <a:r>
              <a:rPr lang="fr-FR" dirty="0" smtClean="0">
                <a:ea typeface="+mn-lt"/>
                <a:cs typeface="+mn-lt"/>
              </a:rPr>
              <a:t>Hippocrate.</a:t>
            </a:r>
            <a:endParaRPr lang="fr-FR" dirty="0"/>
          </a:p>
          <a:p>
            <a:pPr marL="0" indent="0" algn="ctr">
              <a:buNone/>
            </a:pPr>
            <a:endParaRPr lang="fr-FR" dirty="0"/>
          </a:p>
        </p:txBody>
      </p:sp>
      <p:pic>
        <p:nvPicPr>
          <p:cNvPr id="6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1ADEB180-7219-07D1-18DA-8A4294B2C9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4407" b="671"/>
          <a:stretch/>
        </p:blipFill>
        <p:spPr>
          <a:xfrm>
            <a:off x="7585052" y="4768888"/>
            <a:ext cx="688322" cy="972592"/>
          </a:xfrm>
          <a:prstGeom prst="rect">
            <a:avLst/>
          </a:prstGeom>
        </p:spPr>
      </p:pic>
      <p:pic>
        <p:nvPicPr>
          <p:cNvPr id="7" name="Image 7" descr="Une image contenant carte, texte&#10;&#10;Description générée automatiquement">
            <a:extLst>
              <a:ext uri="{FF2B5EF4-FFF2-40B4-BE49-F238E27FC236}">
                <a16:creationId xmlns:a16="http://schemas.microsoft.com/office/drawing/2014/main" id="{DABD1C4B-3A33-B6A1-2449-4CF7032D2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958" y="4219976"/>
            <a:ext cx="401445" cy="433706"/>
          </a:xfrm>
          <a:prstGeom prst="rect">
            <a:avLst/>
          </a:prstGeom>
        </p:spPr>
      </p:pic>
      <p:pic>
        <p:nvPicPr>
          <p:cNvPr id="8" name="Image 8">
            <a:extLst>
              <a:ext uri="{FF2B5EF4-FFF2-40B4-BE49-F238E27FC236}">
                <a16:creationId xmlns:a16="http://schemas.microsoft.com/office/drawing/2014/main" id="{EB2ECFA7-E696-35AC-2E80-8BBB71728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7339" y="5459269"/>
            <a:ext cx="735981" cy="73598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1ABED34-1704-FA4F-E8CF-7DC28F08DA32}"/>
              </a:ext>
            </a:extLst>
          </p:cNvPr>
          <p:cNvSpPr txBox="1"/>
          <p:nvPr/>
        </p:nvSpPr>
        <p:spPr>
          <a:xfrm>
            <a:off x="376621" y="2653862"/>
            <a:ext cx="4011447" cy="28473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ctr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r-FR" i="1" u="sng" dirty="0">
                <a:ea typeface="+mn-lt"/>
                <a:cs typeface="+mn-lt"/>
              </a:rPr>
              <a:t>800 – 700 avant J-C</a:t>
            </a:r>
            <a:endParaRPr lang="fr-FR" dirty="0">
              <a:ea typeface="+mn-lt"/>
              <a:cs typeface="+mn-lt"/>
            </a:endParaRPr>
          </a:p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fr-FR" dirty="0">
                <a:ea typeface="+mn-lt"/>
                <a:cs typeface="+mn-lt"/>
              </a:rPr>
              <a:t>Les athlètes avaient une alimentation qui dépendait du sport.</a:t>
            </a:r>
          </a:p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fr-FR" dirty="0">
                <a:ea typeface="+mn-lt"/>
                <a:cs typeface="+mn-lt"/>
              </a:rPr>
              <a:t>Mais régime végétarien puis carné :</a:t>
            </a:r>
          </a:p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fr-FR" dirty="0">
                <a:ea typeface="+mn-lt"/>
                <a:cs typeface="+mn-lt"/>
              </a:rPr>
              <a:t>    * sauteurs =&gt; chèvre</a:t>
            </a:r>
          </a:p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fr-FR" dirty="0">
                <a:ea typeface="+mn-lt"/>
                <a:cs typeface="+mn-lt"/>
              </a:rPr>
              <a:t>    * coureurs =&gt; taureau</a:t>
            </a:r>
          </a:p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fr-FR" dirty="0">
                <a:ea typeface="+mn-lt"/>
                <a:cs typeface="+mn-lt"/>
              </a:rPr>
              <a:t>    * lutteurs =&gt; porc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D5EE1E1-116F-0114-AEF3-16F7253A8544}"/>
              </a:ext>
            </a:extLst>
          </p:cNvPr>
          <p:cNvSpPr txBox="1"/>
          <p:nvPr/>
        </p:nvSpPr>
        <p:spPr>
          <a:xfrm>
            <a:off x="7663792" y="2653862"/>
            <a:ext cx="4335517" cy="27104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ctr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r-FR" i="1" u="sng" dirty="0">
                <a:ea typeface="+mn-lt"/>
                <a:cs typeface="+mn-lt"/>
              </a:rPr>
              <a:t>Début du XXème siècle :</a:t>
            </a:r>
            <a:endParaRPr lang="fr-FR" dirty="0">
              <a:ea typeface="+mn-lt"/>
              <a:cs typeface="+mn-lt"/>
            </a:endParaRPr>
          </a:p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fr-FR" dirty="0">
                <a:ea typeface="+mn-lt"/>
                <a:cs typeface="+mn-lt"/>
              </a:rPr>
              <a:t>JO : demande cartésienne.</a:t>
            </a:r>
          </a:p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fr-FR" dirty="0">
                <a:ea typeface="+mn-lt"/>
                <a:cs typeface="+mn-lt"/>
              </a:rPr>
              <a:t>  - évaluation de la dépense énergétique,</a:t>
            </a:r>
          </a:p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fr-FR" dirty="0">
                <a:ea typeface="+mn-lt"/>
                <a:cs typeface="+mn-lt"/>
              </a:rPr>
              <a:t>  - étude du meilleur carburant pour le muscle (1920-1930)</a:t>
            </a:r>
          </a:p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fr-FR" dirty="0">
                <a:ea typeface="+mn-lt"/>
                <a:cs typeface="+mn-lt"/>
              </a:rPr>
              <a:t>  - rôle de l’eau, des vitamines.</a:t>
            </a:r>
          </a:p>
          <a:p>
            <a:endParaRPr lang="fr-FR" dirty="0">
              <a:ea typeface="+mn-lt"/>
              <a:cs typeface="+mn-lt"/>
            </a:endParaRPr>
          </a:p>
        </p:txBody>
      </p:sp>
      <p:sp>
        <p:nvSpPr>
          <p:cNvPr id="12" name="Vague 11"/>
          <p:cNvSpPr/>
          <p:nvPr/>
        </p:nvSpPr>
        <p:spPr>
          <a:xfrm>
            <a:off x="0" y="6331845"/>
            <a:ext cx="12192000" cy="523702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961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97401D-5385-8509-DD32-16D039934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7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4400" dirty="0">
                <a:latin typeface="Bahnschrift SemiBold" panose="020B0502040204020203" pitchFamily="34" charset="0"/>
                <a:cs typeface="Aharoni"/>
              </a:rPr>
              <a:t>L’HYDRATATION EN COMPETITION</a:t>
            </a:r>
            <a:endParaRPr lang="fr-FR" sz="4400" dirty="0">
              <a:latin typeface="Bahnschrift SemiBold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7F0B6A-9316-CFF9-CE97-89DF66C3B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980" y="1717851"/>
            <a:ext cx="10515600" cy="42360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b="1" u="sng" dirty="0" smtClean="0">
                <a:ea typeface="+mn-lt"/>
                <a:cs typeface="+mn-lt"/>
              </a:rPr>
              <a:t>Une </a:t>
            </a:r>
            <a:r>
              <a:rPr lang="fr-FR" b="1" u="sng" dirty="0">
                <a:ea typeface="+mn-lt"/>
                <a:cs typeface="+mn-lt"/>
              </a:rPr>
              <a:t>perte hydrique trop importante peut :</a:t>
            </a:r>
            <a:endParaRPr lang="fr-FR" b="1" u="sng" dirty="0"/>
          </a:p>
          <a:p>
            <a:pPr>
              <a:buFont typeface="Wingdings" panose="020B0604020202020204" pitchFamily="34" charset="0"/>
              <a:buChar char="Ø"/>
            </a:pPr>
            <a:r>
              <a:rPr lang="fr-FR" dirty="0">
                <a:ea typeface="+mn-lt"/>
                <a:cs typeface="+mn-lt"/>
              </a:rPr>
              <a:t>Altérer les performances physiques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fr-FR" dirty="0">
                <a:ea typeface="+mn-lt"/>
                <a:cs typeface="+mn-lt"/>
              </a:rPr>
              <a:t>Altérer les performances mentales</a:t>
            </a:r>
            <a:endParaRPr lang="fr-FR" dirty="0"/>
          </a:p>
          <a:p>
            <a:pPr>
              <a:buFont typeface="Wingdings" panose="020B0604020202020204" pitchFamily="34" charset="0"/>
              <a:buChar char="Ø"/>
            </a:pPr>
            <a:endParaRPr lang="fr-FR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fr-FR" b="1" u="sng" dirty="0">
                <a:ea typeface="+mn-lt"/>
                <a:cs typeface="+mn-lt"/>
              </a:rPr>
              <a:t>Méthode de la double pesée</a:t>
            </a:r>
            <a:endParaRPr lang="fr-FR" b="1" u="sng" dirty="0"/>
          </a:p>
          <a:p>
            <a:pPr marL="0" indent="0">
              <a:buNone/>
            </a:pPr>
            <a:r>
              <a:rPr lang="fr-FR" dirty="0">
                <a:ea typeface="+mn-lt"/>
                <a:cs typeface="+mn-lt"/>
              </a:rPr>
              <a:t>La perte de poids ne doit pas excéder 2% du poids (= moins 20 % de capacité).</a:t>
            </a:r>
            <a:endParaRPr lang="fr-FR" dirty="0"/>
          </a:p>
          <a:p>
            <a:endParaRPr lang="fr-FR" dirty="0"/>
          </a:p>
        </p:txBody>
      </p:sp>
      <p:pic>
        <p:nvPicPr>
          <p:cNvPr id="6" name="Image 6" descr="Une image contenant texte, graphiques vectoriels, jouet, poupée&#10;&#10;Description générée automatiquement">
            <a:extLst>
              <a:ext uri="{FF2B5EF4-FFF2-40B4-BE49-F238E27FC236}">
                <a16:creationId xmlns:a16="http://schemas.microsoft.com/office/drawing/2014/main" id="{DCC9B224-3E75-9BB9-E75D-1E9EDFEC7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995" y="2040970"/>
            <a:ext cx="1865376" cy="1865376"/>
          </a:xfrm>
          <a:prstGeom prst="rect">
            <a:avLst/>
          </a:prstGeom>
        </p:spPr>
      </p:pic>
      <p:sp>
        <p:nvSpPr>
          <p:cNvPr id="7" name="Vague 6"/>
          <p:cNvSpPr/>
          <p:nvPr/>
        </p:nvSpPr>
        <p:spPr>
          <a:xfrm>
            <a:off x="0" y="6331845"/>
            <a:ext cx="12192000" cy="523702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00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131055-DD20-4025-BFF5-EE4BF333A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959" y="181194"/>
            <a:ext cx="10515600" cy="7650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4400" dirty="0">
                <a:latin typeface="Bahnschrift SemiBold" panose="020B0502040204020203" pitchFamily="34" charset="0"/>
                <a:cs typeface="Aharoni"/>
              </a:rPr>
              <a:t>En résumé</a:t>
            </a:r>
            <a:endParaRPr lang="fr-FR" sz="4400" dirty="0">
              <a:latin typeface="Bahnschrift SemiBold" panose="020B0502040204020203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2E3D9AB-EE9D-FF67-0931-643F4A0CE89F}"/>
              </a:ext>
            </a:extLst>
          </p:cNvPr>
          <p:cNvSpPr txBox="1"/>
          <p:nvPr/>
        </p:nvSpPr>
        <p:spPr>
          <a:xfrm>
            <a:off x="649313" y="1288295"/>
            <a:ext cx="172021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ea typeface="+mn-lt"/>
                <a:cs typeface="+mn-lt"/>
              </a:rPr>
              <a:t>Courte durée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CDA8ED2-8F06-D596-EF86-EDFBF218E826}"/>
              </a:ext>
            </a:extLst>
          </p:cNvPr>
          <p:cNvSpPr txBox="1"/>
          <p:nvPr/>
        </p:nvSpPr>
        <p:spPr>
          <a:xfrm>
            <a:off x="651641" y="1658883"/>
            <a:ext cx="171844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i="1" u="sng" dirty="0">
                <a:ea typeface="+mn-lt"/>
                <a:cs typeface="+mn-lt"/>
              </a:rPr>
              <a:t>Effort ≤ 1h30 </a:t>
            </a:r>
            <a:endParaRPr lang="fr-FR" sz="1600" dirty="0"/>
          </a:p>
          <a:p>
            <a:pPr algn="ctr"/>
            <a:endParaRPr lang="fr-FR" sz="1600" dirty="0">
              <a:ea typeface="+mn-lt"/>
              <a:cs typeface="+mn-lt"/>
            </a:endParaRPr>
          </a:p>
          <a:p>
            <a:r>
              <a:rPr lang="fr-FR" sz="1600" dirty="0">
                <a:ea typeface="+mn-lt"/>
                <a:cs typeface="+mn-lt"/>
              </a:rPr>
              <a:t>L’eau seule suffit</a:t>
            </a:r>
            <a:endParaRPr lang="fr-FR" dirty="0"/>
          </a:p>
          <a:p>
            <a:endParaRPr lang="fr-FR" sz="1600" dirty="0">
              <a:latin typeface="Calibri"/>
              <a:cs typeface="Calibri"/>
            </a:endParaRPr>
          </a:p>
        </p:txBody>
      </p:sp>
      <p:pic>
        <p:nvPicPr>
          <p:cNvPr id="10" name="Image 16" descr="Une image contenant boisson, eau potable&#10;&#10;Description générée automatiquement">
            <a:extLst>
              <a:ext uri="{FF2B5EF4-FFF2-40B4-BE49-F238E27FC236}">
                <a16:creationId xmlns:a16="http://schemas.microsoft.com/office/drawing/2014/main" id="{221637EE-A27D-F93F-8278-F2FD0C7E7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18" y="2824174"/>
            <a:ext cx="1077735" cy="107827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40F8223-7A7D-43A3-35CE-FF591C353DC8}"/>
              </a:ext>
            </a:extLst>
          </p:cNvPr>
          <p:cNvSpPr txBox="1"/>
          <p:nvPr/>
        </p:nvSpPr>
        <p:spPr>
          <a:xfrm>
            <a:off x="3338208" y="1288293"/>
            <a:ext cx="186911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>
                <a:ea typeface="+mn-lt"/>
                <a:cs typeface="+mn-lt"/>
              </a:rPr>
              <a:t>Moyenne durée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4BE1D07-86A5-0FA5-B89B-F0985A9B5ED0}"/>
              </a:ext>
            </a:extLst>
          </p:cNvPr>
          <p:cNvSpPr txBox="1"/>
          <p:nvPr/>
        </p:nvSpPr>
        <p:spPr>
          <a:xfrm>
            <a:off x="6281640" y="1289043"/>
            <a:ext cx="186035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>
                <a:ea typeface="+mn-lt"/>
                <a:cs typeface="+mn-lt"/>
              </a:rPr>
              <a:t>Longue durée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1221BA4-44C7-906B-941F-C9987C7BFB85}"/>
              </a:ext>
            </a:extLst>
          </p:cNvPr>
          <p:cNvSpPr txBox="1"/>
          <p:nvPr/>
        </p:nvSpPr>
        <p:spPr>
          <a:xfrm>
            <a:off x="3340536" y="1658882"/>
            <a:ext cx="1867338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i="1" u="sng" dirty="0">
                <a:ea typeface="+mn-lt"/>
                <a:cs typeface="+mn-lt"/>
              </a:rPr>
              <a:t>Semi-marathon, sports collectifs </a:t>
            </a:r>
            <a:endParaRPr lang="fr-FR" sz="1600">
              <a:ea typeface="+mn-lt"/>
              <a:cs typeface="+mn-lt"/>
            </a:endParaRPr>
          </a:p>
          <a:p>
            <a:pPr algn="ctr"/>
            <a:endParaRPr lang="fr-FR" sz="1600" dirty="0">
              <a:ea typeface="+mn-lt"/>
              <a:cs typeface="+mn-lt"/>
            </a:endParaRPr>
          </a:p>
          <a:p>
            <a:pPr algn="ctr"/>
            <a:r>
              <a:rPr lang="fr-FR" sz="1600" dirty="0">
                <a:ea typeface="+mn-lt"/>
                <a:cs typeface="+mn-lt"/>
              </a:rPr>
              <a:t>Boissons d’efforts isotoniques, jus de fruits dilué + sel</a:t>
            </a:r>
            <a:endParaRPr lang="fr-FR" dirty="0"/>
          </a:p>
          <a:p>
            <a:endParaRPr lang="fr-FR" sz="1600" dirty="0"/>
          </a:p>
          <a:p>
            <a:endParaRPr lang="fr-FR" sz="1600" dirty="0">
              <a:latin typeface="Calibri"/>
              <a:cs typeface="Calibri"/>
            </a:endParaRPr>
          </a:p>
        </p:txBody>
      </p:sp>
      <p:pic>
        <p:nvPicPr>
          <p:cNvPr id="16" name="Image 16" descr="Une image contenant boisson, eau potable&#10;&#10;Description générée automatiquement">
            <a:extLst>
              <a:ext uri="{FF2B5EF4-FFF2-40B4-BE49-F238E27FC236}">
                <a16:creationId xmlns:a16="http://schemas.microsoft.com/office/drawing/2014/main" id="{C240983D-EC31-EB3D-82D6-0D0D4377A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929" y="4062023"/>
            <a:ext cx="854070" cy="862829"/>
          </a:xfrm>
          <a:prstGeom prst="rect">
            <a:avLst/>
          </a:prstGeom>
        </p:spPr>
      </p:pic>
      <p:pic>
        <p:nvPicPr>
          <p:cNvPr id="18" name="Image 14" descr="Une image contenant tasse, table, verre, verres&#10;&#10;Description générée automatiquement">
            <a:extLst>
              <a:ext uri="{FF2B5EF4-FFF2-40B4-BE49-F238E27FC236}">
                <a16:creationId xmlns:a16="http://schemas.microsoft.com/office/drawing/2014/main" id="{AFD96E04-EEE6-0C9E-B951-F4A47EC26A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63" r="-339" b="680"/>
          <a:stretch/>
        </p:blipFill>
        <p:spPr>
          <a:xfrm>
            <a:off x="3980026" y="4148839"/>
            <a:ext cx="1026359" cy="686147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A0DDDC91-852C-7677-0EB5-B96F54BE60F3}"/>
              </a:ext>
            </a:extLst>
          </p:cNvPr>
          <p:cNvSpPr txBox="1"/>
          <p:nvPr/>
        </p:nvSpPr>
        <p:spPr>
          <a:xfrm>
            <a:off x="6283539" y="1652474"/>
            <a:ext cx="1867338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i="1" u="sng" dirty="0">
                <a:ea typeface="+mn-lt"/>
                <a:cs typeface="+mn-lt"/>
              </a:rPr>
              <a:t>Marathon, triathlon, course cycliste… </a:t>
            </a:r>
            <a:endParaRPr lang="fr-FR" sz="1600" dirty="0"/>
          </a:p>
          <a:p>
            <a:endParaRPr lang="fr-FR" sz="1600" dirty="0">
              <a:ea typeface="+mn-lt"/>
              <a:cs typeface="+mn-lt"/>
            </a:endParaRPr>
          </a:p>
          <a:p>
            <a:pPr algn="ctr"/>
            <a:r>
              <a:rPr lang="fr-FR" sz="1600" dirty="0">
                <a:ea typeface="+mn-lt"/>
                <a:cs typeface="+mn-lt"/>
              </a:rPr>
              <a:t>Boissons d’efforts isotoniques ou jus de fruits dilué + sel</a:t>
            </a:r>
            <a:endParaRPr lang="fr-FR" dirty="0">
              <a:ea typeface="+mn-lt"/>
              <a:cs typeface="+mn-lt"/>
            </a:endParaRPr>
          </a:p>
          <a:p>
            <a:pPr algn="ctr"/>
            <a:r>
              <a:rPr lang="fr-FR" sz="1600" dirty="0">
                <a:ea typeface="+mn-lt"/>
                <a:cs typeface="+mn-lt"/>
              </a:rPr>
              <a:t>Aliments solides (fruits secs, céréales, gâteaux secs, etc…)</a:t>
            </a:r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983997C-5984-FE3F-2A99-D71BC12220E3}"/>
              </a:ext>
            </a:extLst>
          </p:cNvPr>
          <p:cNvSpPr txBox="1"/>
          <p:nvPr/>
        </p:nvSpPr>
        <p:spPr>
          <a:xfrm>
            <a:off x="9081194" y="1263300"/>
            <a:ext cx="214917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>
                <a:ea typeface="+mn-lt"/>
                <a:cs typeface="+mn-lt"/>
              </a:rPr>
              <a:t>Très longue durée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AA0D33A-08B0-ECC7-5634-52E7BE8AA629}"/>
              </a:ext>
            </a:extLst>
          </p:cNvPr>
          <p:cNvSpPr txBox="1"/>
          <p:nvPr/>
        </p:nvSpPr>
        <p:spPr>
          <a:xfrm>
            <a:off x="9077005" y="1628654"/>
            <a:ext cx="2138855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i="1" u="sng" dirty="0">
                <a:ea typeface="+mn-lt"/>
                <a:cs typeface="+mn-lt"/>
              </a:rPr>
              <a:t>Triathlon </a:t>
            </a:r>
            <a:r>
              <a:rPr lang="fr-FR" sz="1600" i="1" u="sng" dirty="0" err="1">
                <a:ea typeface="+mn-lt"/>
                <a:cs typeface="+mn-lt"/>
              </a:rPr>
              <a:t>ironman</a:t>
            </a:r>
            <a:r>
              <a:rPr lang="fr-FR" sz="1600" i="1" u="sng" dirty="0">
                <a:ea typeface="+mn-lt"/>
                <a:cs typeface="+mn-lt"/>
              </a:rPr>
              <a:t>, ultra trail, course cycliste &gt; 200 km </a:t>
            </a:r>
            <a:endParaRPr lang="fr-FR" sz="1600" dirty="0">
              <a:ea typeface="+mn-lt"/>
              <a:cs typeface="+mn-lt"/>
            </a:endParaRPr>
          </a:p>
          <a:p>
            <a:pPr algn="ctr"/>
            <a:endParaRPr lang="fr-FR" sz="1600" dirty="0">
              <a:ea typeface="+mn-lt"/>
              <a:cs typeface="+mn-lt"/>
            </a:endParaRPr>
          </a:p>
          <a:p>
            <a:pPr algn="ctr"/>
            <a:r>
              <a:rPr lang="fr-FR" sz="1600" dirty="0">
                <a:ea typeface="+mn-lt"/>
                <a:cs typeface="+mn-lt"/>
              </a:rPr>
              <a:t>Alimentation identique à la précédente avec un apport en protéines (animales ou végétales) régulier au cours de l’effort (aliments et boissons de l’effort)</a:t>
            </a:r>
            <a:endParaRPr lang="fr-FR"/>
          </a:p>
          <a:p>
            <a:endParaRPr lang="fr-FR" sz="1600" dirty="0">
              <a:latin typeface="Calibri"/>
              <a:cs typeface="Calibri"/>
            </a:endParaRPr>
          </a:p>
        </p:txBody>
      </p:sp>
      <p:pic>
        <p:nvPicPr>
          <p:cNvPr id="3" name="Image 16" descr="Une image contenant boisson, eau potable&#10;&#10;Description générée automatiquement">
            <a:extLst>
              <a:ext uri="{FF2B5EF4-FFF2-40B4-BE49-F238E27FC236}">
                <a16:creationId xmlns:a16="http://schemas.microsoft.com/office/drawing/2014/main" id="{CDF09E4F-4488-8745-90AB-F5C7AE586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032" y="4753953"/>
            <a:ext cx="766484" cy="766485"/>
          </a:xfrm>
          <a:prstGeom prst="rect">
            <a:avLst/>
          </a:prstGeom>
        </p:spPr>
      </p:pic>
      <p:pic>
        <p:nvPicPr>
          <p:cNvPr id="4" name="Image 14" descr="Une image contenant tasse, table, verre, verres&#10;&#10;Description générée automatiquement">
            <a:extLst>
              <a:ext uri="{FF2B5EF4-FFF2-40B4-BE49-F238E27FC236}">
                <a16:creationId xmlns:a16="http://schemas.microsoft.com/office/drawing/2014/main" id="{008565D9-8991-6F57-C86B-5E325EBBCD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63" r="-339" b="680"/>
          <a:stretch/>
        </p:blipFill>
        <p:spPr>
          <a:xfrm>
            <a:off x="7106854" y="4858286"/>
            <a:ext cx="851187" cy="572285"/>
          </a:xfrm>
          <a:prstGeom prst="rect">
            <a:avLst/>
          </a:prstGeom>
        </p:spPr>
      </p:pic>
      <p:pic>
        <p:nvPicPr>
          <p:cNvPr id="6" name="Image 8" descr="Une image contenant orange, fruit, arrangé&#10;&#10;Description générée automatiquement">
            <a:extLst>
              <a:ext uri="{FF2B5EF4-FFF2-40B4-BE49-F238E27FC236}">
                <a16:creationId xmlns:a16="http://schemas.microsoft.com/office/drawing/2014/main" id="{7B47979F-20E8-2A3C-AC3B-A365D3CB5B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892" r="847" b="9638"/>
          <a:stretch/>
        </p:blipFill>
        <p:spPr>
          <a:xfrm>
            <a:off x="6214347" y="5518929"/>
            <a:ext cx="1024552" cy="495047"/>
          </a:xfrm>
          <a:prstGeom prst="rect">
            <a:avLst/>
          </a:prstGeom>
        </p:spPr>
      </p:pic>
      <p:pic>
        <p:nvPicPr>
          <p:cNvPr id="9" name="Image 13" descr="Une image contenant alimentation, morceau, tranche, plat&#10;&#10;Description générée automatiquement">
            <a:extLst>
              <a:ext uri="{FF2B5EF4-FFF2-40B4-BE49-F238E27FC236}">
                <a16:creationId xmlns:a16="http://schemas.microsoft.com/office/drawing/2014/main" id="{83ADC5F2-BC39-6C08-C1FC-DD7051E0A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6814" y="5519683"/>
            <a:ext cx="938925" cy="478221"/>
          </a:xfrm>
          <a:prstGeom prst="rect">
            <a:avLst/>
          </a:prstGeom>
        </p:spPr>
      </p:pic>
      <p:pic>
        <p:nvPicPr>
          <p:cNvPr id="14" name="Image 16" descr="Une image contenant boisson, eau potable&#10;&#10;Description générée automatiquement">
            <a:extLst>
              <a:ext uri="{FF2B5EF4-FFF2-40B4-BE49-F238E27FC236}">
                <a16:creationId xmlns:a16="http://schemas.microsoft.com/office/drawing/2014/main" id="{A5D0D66E-EEAD-EC5B-F3A3-9CE81E77C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411" y="5200642"/>
            <a:ext cx="766484" cy="766485"/>
          </a:xfrm>
          <a:prstGeom prst="rect">
            <a:avLst/>
          </a:prstGeom>
        </p:spPr>
      </p:pic>
      <p:pic>
        <p:nvPicPr>
          <p:cNvPr id="15" name="Image 14" descr="Une image contenant tasse, table, verre, verres&#10;&#10;Description générée automatiquement">
            <a:extLst>
              <a:ext uri="{FF2B5EF4-FFF2-40B4-BE49-F238E27FC236}">
                <a16:creationId xmlns:a16="http://schemas.microsoft.com/office/drawing/2014/main" id="{5D74DB28-3FB7-A328-4818-7D5B5AFC26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63" r="-339" b="680"/>
          <a:stretch/>
        </p:blipFill>
        <p:spPr>
          <a:xfrm>
            <a:off x="9778233" y="5269940"/>
            <a:ext cx="851187" cy="572285"/>
          </a:xfrm>
          <a:prstGeom prst="rect">
            <a:avLst/>
          </a:prstGeom>
        </p:spPr>
      </p:pic>
      <p:pic>
        <p:nvPicPr>
          <p:cNvPr id="17" name="Image 8" descr="Une image contenant orange, fruit, arrangé&#10;&#10;Description générée automatiquement">
            <a:extLst>
              <a:ext uri="{FF2B5EF4-FFF2-40B4-BE49-F238E27FC236}">
                <a16:creationId xmlns:a16="http://schemas.microsoft.com/office/drawing/2014/main" id="{F4EE3722-B44E-C697-3653-7CC39DF25C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892" r="847" b="9638"/>
          <a:stretch/>
        </p:blipFill>
        <p:spPr>
          <a:xfrm>
            <a:off x="10663725" y="5308721"/>
            <a:ext cx="1024552" cy="495047"/>
          </a:xfrm>
          <a:prstGeom prst="rect">
            <a:avLst/>
          </a:prstGeom>
        </p:spPr>
      </p:pic>
      <p:pic>
        <p:nvPicPr>
          <p:cNvPr id="22" name="Image 13" descr="Une image contenant alimentation, morceau, tranche, plat&#10;&#10;Description générée automatiquement">
            <a:extLst>
              <a:ext uri="{FF2B5EF4-FFF2-40B4-BE49-F238E27FC236}">
                <a16:creationId xmlns:a16="http://schemas.microsoft.com/office/drawing/2014/main" id="{F6F6AF7C-A93B-403E-9D58-B694B40D7B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0055" y="5966372"/>
            <a:ext cx="938925" cy="478221"/>
          </a:xfrm>
          <a:prstGeom prst="rect">
            <a:avLst/>
          </a:prstGeom>
        </p:spPr>
      </p:pic>
      <p:pic>
        <p:nvPicPr>
          <p:cNvPr id="23" name="Image 23" descr="Une image contenant morceau, dessert, chocolat, tranche&#10;&#10;Description générée automatiquement">
            <a:extLst>
              <a:ext uri="{FF2B5EF4-FFF2-40B4-BE49-F238E27FC236}">
                <a16:creationId xmlns:a16="http://schemas.microsoft.com/office/drawing/2014/main" id="{31F6EE65-DFD3-D484-8237-1F3C3FE300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738" r="10543" b="-568"/>
          <a:stretch/>
        </p:blipFill>
        <p:spPr>
          <a:xfrm>
            <a:off x="10662745" y="5836168"/>
            <a:ext cx="824639" cy="633542"/>
          </a:xfrm>
          <a:prstGeom prst="rect">
            <a:avLst/>
          </a:prstGeom>
        </p:spPr>
      </p:pic>
      <p:sp>
        <p:nvSpPr>
          <p:cNvPr id="24" name="Vague 23"/>
          <p:cNvSpPr/>
          <p:nvPr/>
        </p:nvSpPr>
        <p:spPr>
          <a:xfrm>
            <a:off x="0" y="6331845"/>
            <a:ext cx="12192000" cy="523702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665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D434BF-F5AA-4265-6918-EBA613C4F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0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4400" dirty="0">
                <a:latin typeface="Bahnschrift SemiBold" panose="020B0502040204020203" pitchFamily="34" charset="0"/>
                <a:cs typeface="Aharoni"/>
              </a:rPr>
              <a:t>RISQUES DE LA DESHYDRATATION</a:t>
            </a:r>
            <a:endParaRPr lang="fr-FR" sz="4400" dirty="0">
              <a:latin typeface="Bahnschrift SemiBold" panose="020B0502040204020203" pitchFamily="34" charset="0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496CD17C-4493-7EC9-F4C0-A6AC87730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797833"/>
              </p:ext>
            </p:extLst>
          </p:nvPr>
        </p:nvGraphicFramePr>
        <p:xfrm>
          <a:off x="2472997" y="1723035"/>
          <a:ext cx="7543800" cy="3814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900">
                  <a:extLst>
                    <a:ext uri="{9D8B030D-6E8A-4147-A177-3AD203B41FA5}">
                      <a16:colId xmlns:a16="http://schemas.microsoft.com/office/drawing/2014/main" val="25798719"/>
                    </a:ext>
                  </a:extLst>
                </a:gridCol>
                <a:gridCol w="4660900">
                  <a:extLst>
                    <a:ext uri="{9D8B030D-6E8A-4147-A177-3AD203B41FA5}">
                      <a16:colId xmlns:a16="http://schemas.microsoft.com/office/drawing/2014/main" val="2960567528"/>
                    </a:ext>
                  </a:extLst>
                </a:gridCol>
              </a:tblGrid>
              <a:tr h="779018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Pertes en eau </a:t>
                      </a:r>
                      <a:endParaRPr lang="fr-FR">
                        <a:effectLst/>
                      </a:endParaRPr>
                    </a:p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(en</a:t>
                      </a:r>
                      <a:r>
                        <a:rPr lang="fr-FR" sz="1800" kern="1200" baseline="0">
                          <a:effectLst/>
                        </a:rPr>
                        <a:t> % du PC)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Symptômes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6380166"/>
                  </a:ext>
                </a:extLst>
              </a:tr>
              <a:tr h="451358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2 %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Soif intense, capacité physique altérée 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7947856"/>
                  </a:ext>
                </a:extLst>
              </a:tr>
              <a:tr h="779018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4 %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Fatigue importante, capacités intellectuelles dégradées, hausse de la FC 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7649975"/>
                  </a:ext>
                </a:extLst>
              </a:tr>
              <a:tr h="451358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6 %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Epuisement +++, asthénie, nausées 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695543"/>
                  </a:ext>
                </a:extLst>
              </a:tr>
              <a:tr h="451358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8 %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Confusion mentale, délire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8342832"/>
                  </a:ext>
                </a:extLst>
              </a:tr>
              <a:tr h="451358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&gt; 10 %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Accidents irréversibles 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3203180"/>
                  </a:ext>
                </a:extLst>
              </a:tr>
              <a:tr h="451358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&gt; 15 %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Décès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47836615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7FC8251B-6A2B-0C23-6CD6-B213F734F955}"/>
              </a:ext>
            </a:extLst>
          </p:cNvPr>
          <p:cNvSpPr txBox="1"/>
          <p:nvPr/>
        </p:nvSpPr>
        <p:spPr>
          <a:xfrm>
            <a:off x="4873297" y="340184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" name="Image 9" descr="Une image contenant texte, capture d’écran, graphiques vectoriels&#10;&#10;Description générée automatiquement">
            <a:extLst>
              <a:ext uri="{FF2B5EF4-FFF2-40B4-BE49-F238E27FC236}">
                <a16:creationId xmlns:a16="http://schemas.microsoft.com/office/drawing/2014/main" id="{4CA8506E-588C-C2CB-30A7-B19B160BA6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18" t="6897" r="26518" b="8621"/>
          <a:stretch/>
        </p:blipFill>
        <p:spPr>
          <a:xfrm>
            <a:off x="213711" y="3347251"/>
            <a:ext cx="2137930" cy="1432593"/>
          </a:xfrm>
          <a:prstGeom prst="rect">
            <a:avLst/>
          </a:prstGeom>
        </p:spPr>
      </p:pic>
      <p:sp>
        <p:nvSpPr>
          <p:cNvPr id="10" name="Vague 9"/>
          <p:cNvSpPr/>
          <p:nvPr/>
        </p:nvSpPr>
        <p:spPr>
          <a:xfrm>
            <a:off x="0" y="6331845"/>
            <a:ext cx="12192000" cy="523702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458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176EA5-6F20-F5AE-A4D0-862CA0BC4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70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fr-FR" sz="4400" dirty="0">
                <a:latin typeface="Bahnschrift SemiBold" panose="020B0502040204020203" pitchFamily="34" charset="0"/>
                <a:cs typeface="Aharoni"/>
              </a:rPr>
              <a:t>LA RATION DE RECUPERATION</a:t>
            </a:r>
            <a:endParaRPr lang="fr-FR" sz="4400" dirty="0">
              <a:latin typeface="Bahnschrift SemiBold" panose="020B0502040204020203" pitchFamily="34" charset="0"/>
            </a:endParaRPr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4913C830-0B4A-C6B0-2D2A-E5D5923991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860" y="1960098"/>
            <a:ext cx="2692865" cy="2692865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E60414A-867D-F486-0130-138AC70BCF93}"/>
              </a:ext>
            </a:extLst>
          </p:cNvPr>
          <p:cNvSpPr txBox="1"/>
          <p:nvPr/>
        </p:nvSpPr>
        <p:spPr>
          <a:xfrm>
            <a:off x="4451194" y="2202365"/>
            <a:ext cx="5622073" cy="2523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>
                <a:ea typeface="+mn-lt"/>
                <a:cs typeface="+mn-lt"/>
              </a:rPr>
              <a:t>1.La réhydratation</a:t>
            </a:r>
            <a:endParaRPr lang="fr-FR" sz="2000" dirty="0"/>
          </a:p>
          <a:p>
            <a:endParaRPr lang="fr-FR" sz="2000" dirty="0"/>
          </a:p>
          <a:p>
            <a:endParaRPr lang="fr-FR" sz="2000" dirty="0">
              <a:ea typeface="+mn-lt"/>
              <a:cs typeface="+mn-lt"/>
            </a:endParaRPr>
          </a:p>
          <a:p>
            <a:r>
              <a:rPr lang="fr-FR" sz="2000" dirty="0">
                <a:ea typeface="+mn-lt"/>
                <a:cs typeface="+mn-lt"/>
              </a:rPr>
              <a:t>2.Restauration des réserves en glycogène</a:t>
            </a:r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dirty="0">
                <a:ea typeface="+mn-lt"/>
                <a:cs typeface="+mn-lt"/>
              </a:rPr>
              <a:t>3.Récupération musculaire</a:t>
            </a:r>
            <a:endParaRPr lang="fr-FR" sz="2000" dirty="0"/>
          </a:p>
          <a:p>
            <a:pPr algn="l"/>
            <a:endParaRPr lang="fr-FR" dirty="0"/>
          </a:p>
        </p:txBody>
      </p:sp>
      <p:sp>
        <p:nvSpPr>
          <p:cNvPr id="8" name="Vague 7"/>
          <p:cNvSpPr/>
          <p:nvPr/>
        </p:nvSpPr>
        <p:spPr>
          <a:xfrm>
            <a:off x="0" y="6331845"/>
            <a:ext cx="12192000" cy="523702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446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320683-4ED0-5B53-6B1E-3B34FBF4B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4000" dirty="0">
                <a:latin typeface="Bahnschrift SemiBold" panose="020B0502040204020203" pitchFamily="34" charset="0"/>
                <a:cs typeface="Aharoni"/>
              </a:rPr>
              <a:t>LA RATION DE RECUPERATION</a:t>
            </a:r>
            <a:br>
              <a:rPr lang="fr-FR" sz="4000" dirty="0">
                <a:latin typeface="Bahnschrift SemiBold" panose="020B0502040204020203" pitchFamily="34" charset="0"/>
                <a:cs typeface="Aharoni"/>
              </a:rPr>
            </a:br>
            <a:r>
              <a:rPr lang="fr-FR" sz="4000" dirty="0">
                <a:latin typeface="Bahnschrift SemiBold" panose="020B0502040204020203" pitchFamily="34" charset="0"/>
                <a:cs typeface="Aharoni"/>
              </a:rPr>
              <a:t>-La réhydratation- </a:t>
            </a:r>
            <a:endParaRPr lang="fr-FR" sz="4000" dirty="0">
              <a:latin typeface="Bahnschrift SemiBold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136474-B7AA-5000-26B5-D92B8569A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9859" y="2210362"/>
            <a:ext cx="7105186" cy="50042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fr-FR" dirty="0">
                <a:ea typeface="+mn-lt"/>
                <a:cs typeface="+mn-lt"/>
              </a:rPr>
              <a:t>Dans les 30mn  à 1 h après l’effort (= « fenêtre </a:t>
            </a:r>
            <a:r>
              <a:rPr lang="fr-FR" dirty="0" smtClean="0">
                <a:ea typeface="+mn-lt"/>
                <a:cs typeface="+mn-lt"/>
              </a:rPr>
              <a:t>métabolique »)</a:t>
            </a:r>
            <a:endParaRPr lang="fr-FR" dirty="0"/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7602DE1D-9AD2-6D8F-1AA8-823E3C513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609" y="1892121"/>
            <a:ext cx="955026" cy="955026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C379920F-9FA5-A32B-2D55-0C3062AC93C3}"/>
              </a:ext>
            </a:extLst>
          </p:cNvPr>
          <p:cNvSpPr txBox="1">
            <a:spLocks/>
          </p:cNvSpPr>
          <p:nvPr/>
        </p:nvSpPr>
        <p:spPr>
          <a:xfrm>
            <a:off x="3047808" y="3113547"/>
            <a:ext cx="7904356" cy="14761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20B0604020202020204" pitchFamily="34" charset="0"/>
              <a:buChar char="ü"/>
            </a:pPr>
            <a:r>
              <a:rPr lang="fr-FR" sz="1800" dirty="0">
                <a:ea typeface="+mn-lt"/>
                <a:cs typeface="+mn-lt"/>
              </a:rPr>
              <a:t>Compenser rapidement les pertes hydriques consécutives à une déshydratation</a:t>
            </a:r>
            <a:endParaRPr lang="fr-FR" sz="1800" dirty="0"/>
          </a:p>
          <a:p>
            <a:pPr>
              <a:buFont typeface="Wingdings" panose="020B0604020202020204" pitchFamily="34" charset="0"/>
              <a:buChar char="ü"/>
            </a:pPr>
            <a:r>
              <a:rPr lang="fr-FR" sz="1800" dirty="0">
                <a:ea typeface="+mn-lt"/>
                <a:cs typeface="+mn-lt"/>
              </a:rPr>
              <a:t>Tamponner l’acidité musculaire </a:t>
            </a:r>
            <a:endParaRPr lang="fr-FR" sz="1800"/>
          </a:p>
          <a:p>
            <a:pPr>
              <a:buFont typeface="Wingdings" panose="020B0604020202020204" pitchFamily="34" charset="0"/>
              <a:buChar char="ü"/>
            </a:pPr>
            <a:r>
              <a:rPr lang="fr-FR" sz="1800" dirty="0">
                <a:ea typeface="+mn-lt"/>
                <a:cs typeface="+mn-lt"/>
              </a:rPr>
              <a:t>Restaurer l’équilibre hydroélectrolytique</a:t>
            </a:r>
            <a:endParaRPr lang="fr-FR" sz="1800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0301FE80-A520-63EB-8F4E-E891B9500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756" y="3405270"/>
            <a:ext cx="871073" cy="90610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591C527-F343-FF8E-10B7-3902B4EAFE65}"/>
              </a:ext>
            </a:extLst>
          </p:cNvPr>
          <p:cNvSpPr txBox="1"/>
          <p:nvPr/>
        </p:nvSpPr>
        <p:spPr>
          <a:xfrm>
            <a:off x="3135586" y="4738413"/>
            <a:ext cx="6542689" cy="14311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fr-FR" sz="17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Boire environ une fois et demie le volume perdu au cours de l’exercice.</a:t>
            </a:r>
            <a:endParaRPr lang="fr-FR" dirty="0"/>
          </a:p>
          <a:p>
            <a:pPr algn="ctr" rtl="0"/>
            <a:endParaRPr lang="fr-FR"/>
          </a:p>
          <a:p>
            <a:pPr algn="ctr" rtl="0"/>
            <a:r>
              <a:rPr lang="fr-FR" sz="1700" kern="1200" dirty="0">
                <a:latin typeface="Calibri"/>
                <a:ea typeface="+mn-ea"/>
                <a:cs typeface="+mn-cs"/>
              </a:rPr>
              <a:t>Le lait excellente boisson de récupération.</a:t>
            </a:r>
            <a:endParaRPr lang="fr-FR" sz="1700" kern="1200" dirty="0">
              <a:latin typeface="Calibri"/>
              <a:cs typeface="Calibri"/>
            </a:endParaRPr>
          </a:p>
          <a:p>
            <a:pPr algn="ctr" rtl="0"/>
            <a:endParaRPr lang="fr-FR"/>
          </a:p>
          <a:p>
            <a:pPr algn="ctr" rtl="0"/>
            <a:r>
              <a:rPr lang="fr-FR" sz="1700" kern="1200" dirty="0">
                <a:latin typeface="Calibri"/>
                <a:ea typeface="+mn-ea"/>
                <a:cs typeface="+mn-cs"/>
              </a:rPr>
              <a:t>Eau riche en sodium.</a:t>
            </a:r>
            <a:endParaRPr lang="fr-FR" dirty="0"/>
          </a:p>
        </p:txBody>
      </p:sp>
      <p:pic>
        <p:nvPicPr>
          <p:cNvPr id="10" name="Image 10" descr="Une image contenant sport athlétique&#10;&#10;Description générée automatiquement">
            <a:extLst>
              <a:ext uri="{FF2B5EF4-FFF2-40B4-BE49-F238E27FC236}">
                <a16:creationId xmlns:a16="http://schemas.microsoft.com/office/drawing/2014/main" id="{F89502A0-162D-B099-C79C-06B8C2E9F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952" y="4895192"/>
            <a:ext cx="1044028" cy="1052787"/>
          </a:xfrm>
          <a:prstGeom prst="rect">
            <a:avLst/>
          </a:prstGeom>
        </p:spPr>
      </p:pic>
      <p:sp>
        <p:nvSpPr>
          <p:cNvPr id="11" name="Vague 10"/>
          <p:cNvSpPr/>
          <p:nvPr/>
        </p:nvSpPr>
        <p:spPr>
          <a:xfrm>
            <a:off x="0" y="6331845"/>
            <a:ext cx="12192000" cy="523702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487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38AB47-168E-B8B1-4C77-9574022FB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504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3600" dirty="0">
                <a:latin typeface="Bahnschrift SemiBold" panose="020B0502040204020203" pitchFamily="34" charset="0"/>
                <a:cs typeface="Aharoni"/>
              </a:rPr>
              <a:t>LA RATION DE RECUPERATION</a:t>
            </a:r>
            <a:br>
              <a:rPr lang="fr-FR" sz="3600" dirty="0">
                <a:latin typeface="Bahnschrift SemiBold" panose="020B0502040204020203" pitchFamily="34" charset="0"/>
                <a:cs typeface="Aharoni"/>
              </a:rPr>
            </a:br>
            <a:r>
              <a:rPr lang="fr-FR" sz="3600" dirty="0">
                <a:latin typeface="Bahnschrift SemiBold" panose="020B0502040204020203" pitchFamily="34" charset="0"/>
                <a:cs typeface="Aharoni"/>
              </a:rPr>
              <a:t>-RESTAURER LE STOCK DE GLYCOGENE-</a:t>
            </a:r>
            <a:r>
              <a:rPr lang="fr-FR" sz="3600" dirty="0">
                <a:latin typeface="Aharoni"/>
                <a:cs typeface="Aharoni"/>
              </a:rPr>
              <a:t> </a:t>
            </a:r>
            <a:endParaRPr lang="fr-FR" sz="3600" dirty="0">
              <a:latin typeface="Aharoni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DD3149B-5FA5-A7AB-17A7-29ADFD46F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9859" y="2210362"/>
            <a:ext cx="4484650" cy="5004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dirty="0">
                <a:ea typeface="+mn-lt"/>
                <a:cs typeface="+mn-lt"/>
              </a:rPr>
              <a:t>Dans les 30 min à 1h 30 après l’effort </a:t>
            </a:r>
          </a:p>
        </p:txBody>
      </p:sp>
      <p:pic>
        <p:nvPicPr>
          <p:cNvPr id="9" name="Image 5">
            <a:extLst>
              <a:ext uri="{FF2B5EF4-FFF2-40B4-BE49-F238E27FC236}">
                <a16:creationId xmlns:a16="http://schemas.microsoft.com/office/drawing/2014/main" id="{FE0EB1F5-BA5E-0F3B-39CE-67D19D67A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609" y="1892121"/>
            <a:ext cx="955026" cy="95502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900D28A-F891-AC38-0CC3-C0594381E1E2}"/>
              </a:ext>
            </a:extLst>
          </p:cNvPr>
          <p:cNvSpPr txBox="1"/>
          <p:nvPr/>
        </p:nvSpPr>
        <p:spPr>
          <a:xfrm>
            <a:off x="3126293" y="3054132"/>
            <a:ext cx="6542689" cy="16773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700" dirty="0">
                <a:ea typeface="+mn-lt"/>
                <a:cs typeface="+mn-lt"/>
              </a:rPr>
              <a:t> Consommation de glucides rapides à IG </a:t>
            </a:r>
            <a:r>
              <a:rPr lang="fr-FR" sz="1700" dirty="0" smtClean="0">
                <a:ea typeface="+mn-lt"/>
                <a:cs typeface="+mn-lt"/>
              </a:rPr>
              <a:t>élevé </a:t>
            </a:r>
            <a:r>
              <a:rPr lang="fr-FR" sz="1700" dirty="0">
                <a:ea typeface="+mn-lt"/>
                <a:cs typeface="+mn-lt"/>
              </a:rPr>
              <a:t>(60 à 80 </a:t>
            </a:r>
            <a:r>
              <a:rPr lang="fr-FR" sz="1700" dirty="0" smtClean="0">
                <a:ea typeface="+mn-lt"/>
                <a:cs typeface="+mn-lt"/>
              </a:rPr>
              <a:t>g </a:t>
            </a:r>
            <a:r>
              <a:rPr lang="fr-FR" sz="1700" dirty="0">
                <a:ea typeface="+mn-lt"/>
                <a:cs typeface="+mn-lt"/>
              </a:rPr>
              <a:t>sous forme de boissons sucrées)</a:t>
            </a:r>
            <a:endParaRPr lang="fr-FR" dirty="0"/>
          </a:p>
          <a:p>
            <a:pPr algn="ctr"/>
            <a:r>
              <a:rPr lang="fr-FR" sz="1700" dirty="0">
                <a:ea typeface="+mn-lt"/>
                <a:cs typeface="+mn-lt"/>
              </a:rPr>
              <a:t> Puis combinaison  de glucides à IG élevé </a:t>
            </a:r>
            <a:r>
              <a:rPr lang="fr-FR" sz="1700" kern="1200" dirty="0">
                <a:ea typeface="+mn-lt"/>
                <a:cs typeface="+mn-lt"/>
              </a:rPr>
              <a:t>et </a:t>
            </a:r>
            <a:r>
              <a:rPr lang="fr-FR" sz="1700" dirty="0">
                <a:ea typeface="+mn-lt"/>
                <a:cs typeface="+mn-lt"/>
              </a:rPr>
              <a:t>bas </a:t>
            </a:r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sz="1700" dirty="0">
                <a:ea typeface="+mn-lt"/>
                <a:cs typeface="+mn-lt"/>
              </a:rPr>
              <a:t>◦Exemples : jus de fruit, pâtes de fruit, pain d’épice, barres </a:t>
            </a:r>
            <a:r>
              <a:rPr lang="fr-FR" sz="1700" kern="1200" dirty="0">
                <a:ea typeface="+mn-lt"/>
                <a:cs typeface="+mn-lt"/>
              </a:rPr>
              <a:t>de </a:t>
            </a:r>
            <a:r>
              <a:rPr lang="fr-FR" sz="1700" dirty="0">
                <a:ea typeface="+mn-lt"/>
                <a:cs typeface="+mn-lt"/>
              </a:rPr>
              <a:t>céréales, pain ou lait chocolaté</a:t>
            </a:r>
            <a:endParaRPr lang="fr-FR" dirty="0"/>
          </a:p>
        </p:txBody>
      </p:sp>
      <p:pic>
        <p:nvPicPr>
          <p:cNvPr id="12" name="Image 12" descr="Une image contenant boisson aux fruits, alimentation, tasse, boisson&#10;&#10;Description générée automatiquement">
            <a:extLst>
              <a:ext uri="{FF2B5EF4-FFF2-40B4-BE49-F238E27FC236}">
                <a16:creationId xmlns:a16="http://schemas.microsoft.com/office/drawing/2014/main" id="{09ED2D9F-50D8-34CC-FF2F-9E651EC28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302" y="3078666"/>
            <a:ext cx="940420" cy="700669"/>
          </a:xfrm>
          <a:prstGeom prst="rect">
            <a:avLst/>
          </a:prstGeom>
        </p:spPr>
      </p:pic>
      <p:pic>
        <p:nvPicPr>
          <p:cNvPr id="14" name="Image 13" descr="Une image contenant alimentation, morceau, tranche, plat&#10;&#10;Description générée automatiquement">
            <a:extLst>
              <a:ext uri="{FF2B5EF4-FFF2-40B4-BE49-F238E27FC236}">
                <a16:creationId xmlns:a16="http://schemas.microsoft.com/office/drawing/2014/main" id="{7088CB43-3271-9C95-55E4-DDA9B84A7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741" y="3828415"/>
            <a:ext cx="938925" cy="478221"/>
          </a:xfrm>
          <a:prstGeom prst="rect">
            <a:avLst/>
          </a:prstGeom>
        </p:spPr>
      </p:pic>
      <p:pic>
        <p:nvPicPr>
          <p:cNvPr id="16" name="Image 12" descr="Une image contenant gâteau, morceau, tranche, dessert&#10;&#10;Description générée automatiquement">
            <a:extLst>
              <a:ext uri="{FF2B5EF4-FFF2-40B4-BE49-F238E27FC236}">
                <a16:creationId xmlns:a16="http://schemas.microsoft.com/office/drawing/2014/main" id="{D39E7599-C839-891E-D561-FF4D539F49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6749" y="4302140"/>
            <a:ext cx="1001528" cy="669817"/>
          </a:xfrm>
          <a:prstGeom prst="rect">
            <a:avLst/>
          </a:prstGeom>
        </p:spPr>
      </p:pic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2AE447AE-C6B1-0F82-B46A-C0186CE17986}"/>
              </a:ext>
            </a:extLst>
          </p:cNvPr>
          <p:cNvSpPr txBox="1">
            <a:spLocks/>
          </p:cNvSpPr>
          <p:nvPr/>
        </p:nvSpPr>
        <p:spPr>
          <a:xfrm>
            <a:off x="3127918" y="5159860"/>
            <a:ext cx="6761355" cy="6955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fr-FR" dirty="0">
                <a:ea typeface="+mn-lt"/>
                <a:cs typeface="+mn-lt"/>
              </a:rPr>
              <a:t>L’apport de protéines favorise la restauration des réserves en glycogène,</a:t>
            </a:r>
            <a:endParaRPr lang="fr-FR" dirty="0"/>
          </a:p>
          <a:p>
            <a:pPr algn="just">
              <a:buNone/>
            </a:pPr>
            <a:r>
              <a:rPr lang="fr-FR" dirty="0">
                <a:ea typeface="+mn-lt"/>
                <a:cs typeface="+mn-lt"/>
              </a:rPr>
              <a:t>Intérêt ++ du lait</a:t>
            </a: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ea typeface="+mn-lt"/>
              <a:cs typeface="+mn-lt"/>
            </a:endParaRPr>
          </a:p>
        </p:txBody>
      </p:sp>
      <p:sp>
        <p:nvSpPr>
          <p:cNvPr id="13" name="Vague 12"/>
          <p:cNvSpPr/>
          <p:nvPr/>
        </p:nvSpPr>
        <p:spPr>
          <a:xfrm>
            <a:off x="0" y="6331845"/>
            <a:ext cx="12192000" cy="523702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Capacité du sport- Février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83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38AB47-168E-B8B1-4C77-9574022FB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959" y="76090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3600" dirty="0">
                <a:latin typeface="Bahnschrift SemiBold" panose="020B0502040204020203" pitchFamily="34" charset="0"/>
                <a:cs typeface="Aharoni"/>
              </a:rPr>
              <a:t>LA RATION DE RECUPERATION</a:t>
            </a:r>
            <a:br>
              <a:rPr lang="fr-FR" sz="3600" dirty="0">
                <a:latin typeface="Bahnschrift SemiBold" panose="020B0502040204020203" pitchFamily="34" charset="0"/>
                <a:cs typeface="Aharoni"/>
              </a:rPr>
            </a:br>
            <a:r>
              <a:rPr lang="fr-FR" sz="3600" dirty="0">
                <a:latin typeface="Bahnschrift SemiBold" panose="020B0502040204020203" pitchFamily="34" charset="0"/>
                <a:cs typeface="Aharoni"/>
              </a:rPr>
              <a:t>-RECUPERATION MUSCULAIRE-</a:t>
            </a:r>
            <a:r>
              <a:rPr lang="fr-FR" sz="3600" dirty="0">
                <a:latin typeface="Aharoni"/>
                <a:cs typeface="Aharoni"/>
              </a:rPr>
              <a:t> </a:t>
            </a:r>
            <a:endParaRPr lang="fr-FR" sz="3600" dirty="0">
              <a:latin typeface="Aharoni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DD3149B-5FA5-A7AB-17A7-29ADFD46F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6135" y="1702362"/>
            <a:ext cx="4484650" cy="5004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dirty="0">
                <a:ea typeface="+mn-lt"/>
                <a:cs typeface="+mn-lt"/>
              </a:rPr>
              <a:t>Dans la ½ heure après l’effort  </a:t>
            </a:r>
            <a:endParaRPr lang="fr-FR"/>
          </a:p>
        </p:txBody>
      </p:sp>
      <p:pic>
        <p:nvPicPr>
          <p:cNvPr id="9" name="Image 5">
            <a:extLst>
              <a:ext uri="{FF2B5EF4-FFF2-40B4-BE49-F238E27FC236}">
                <a16:creationId xmlns:a16="http://schemas.microsoft.com/office/drawing/2014/main" id="{FE0EB1F5-BA5E-0F3B-39CE-67D19D67A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68" y="1471707"/>
            <a:ext cx="955026" cy="95502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900D28A-F891-AC38-0CC3-C0594381E1E2}"/>
              </a:ext>
            </a:extLst>
          </p:cNvPr>
          <p:cNvSpPr txBox="1"/>
          <p:nvPr/>
        </p:nvSpPr>
        <p:spPr>
          <a:xfrm>
            <a:off x="3126293" y="2535160"/>
            <a:ext cx="6542689" cy="1138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700" dirty="0">
                <a:ea typeface="+mn-lt"/>
                <a:cs typeface="+mn-lt"/>
              </a:rPr>
              <a:t>Apporter 10 à 20 g de protéines de bonne valeur biologique</a:t>
            </a:r>
            <a:endParaRPr lang="fr-FR" dirty="0"/>
          </a:p>
          <a:p>
            <a:endParaRPr lang="fr-FR" sz="1700" dirty="0">
              <a:ea typeface="+mn-lt"/>
              <a:cs typeface="+mn-lt"/>
            </a:endParaRPr>
          </a:p>
          <a:p>
            <a:r>
              <a:rPr lang="fr-FR" sz="1700" dirty="0">
                <a:ea typeface="+mn-lt"/>
                <a:cs typeface="+mn-lt"/>
              </a:rPr>
              <a:t>Exemple : blanc de volaille, yaourt à boire sucré, fromage blanc sucré ou barre </a:t>
            </a:r>
            <a:r>
              <a:rPr lang="fr-FR" sz="1700" dirty="0" err="1" smtClean="0">
                <a:ea typeface="+mn-lt"/>
                <a:cs typeface="+mn-lt"/>
              </a:rPr>
              <a:t>hyperprotéinée</a:t>
            </a:r>
            <a:endParaRPr lang="fr-FR" dirty="0"/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2AE447AE-C6B1-0F82-B46A-C0186CE17986}"/>
              </a:ext>
            </a:extLst>
          </p:cNvPr>
          <p:cNvSpPr txBox="1">
            <a:spLocks/>
          </p:cNvSpPr>
          <p:nvPr/>
        </p:nvSpPr>
        <p:spPr>
          <a:xfrm>
            <a:off x="3127918" y="3907377"/>
            <a:ext cx="2898805" cy="34523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fr-FR" sz="1600" dirty="0">
                <a:ea typeface="+mn-lt"/>
                <a:cs typeface="+mn-lt"/>
              </a:rPr>
              <a:t>ALIMENTS ALCALINISANTS.</a:t>
            </a:r>
            <a:endParaRPr lang="fr-FR" sz="1600" dirty="0"/>
          </a:p>
        </p:txBody>
      </p:sp>
      <p:pic>
        <p:nvPicPr>
          <p:cNvPr id="3" name="Image 3" descr="Une image contenant alimentation, morceau, plat, tranche&#10;&#10;Description générée automatiquement">
            <a:extLst>
              <a:ext uri="{FF2B5EF4-FFF2-40B4-BE49-F238E27FC236}">
                <a16:creationId xmlns:a16="http://schemas.microsoft.com/office/drawing/2014/main" id="{27129F05-8658-72A1-8D00-18AD65E42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435" y="2740572"/>
            <a:ext cx="842580" cy="851338"/>
          </a:xfrm>
          <a:prstGeom prst="rect">
            <a:avLst/>
          </a:prstGeom>
        </p:spPr>
      </p:pic>
      <p:pic>
        <p:nvPicPr>
          <p:cNvPr id="4" name="Image 5">
            <a:extLst>
              <a:ext uri="{FF2B5EF4-FFF2-40B4-BE49-F238E27FC236}">
                <a16:creationId xmlns:a16="http://schemas.microsoft.com/office/drawing/2014/main" id="{AAF5ED42-A303-34DA-F388-BC7948964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38" y="2797242"/>
            <a:ext cx="1403132" cy="79055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B2E3C03-AC93-C51E-1B3E-F91DE1633CC3}"/>
              </a:ext>
            </a:extLst>
          </p:cNvPr>
          <p:cNvSpPr txBox="1"/>
          <p:nvPr/>
        </p:nvSpPr>
        <p:spPr>
          <a:xfrm>
            <a:off x="3661103" y="4335517"/>
            <a:ext cx="1830551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v"/>
            </a:pPr>
            <a:r>
              <a:rPr lang="fr-FR" sz="1200" dirty="0">
                <a:ea typeface="+mn-lt"/>
                <a:cs typeface="+mn-lt"/>
              </a:rPr>
              <a:t>Fruits</a:t>
            </a:r>
            <a:endParaRPr lang="fr-FR" sz="1200"/>
          </a:p>
          <a:p>
            <a:pPr marL="285750" indent="-285750">
              <a:buFont typeface="Wingdings"/>
              <a:buChar char="v"/>
            </a:pPr>
            <a:r>
              <a:rPr lang="fr-FR" sz="1200" dirty="0">
                <a:ea typeface="+mn-lt"/>
                <a:cs typeface="+mn-lt"/>
              </a:rPr>
              <a:t>Légumes</a:t>
            </a:r>
            <a:endParaRPr lang="fr-FR" sz="1200"/>
          </a:p>
          <a:p>
            <a:pPr marL="285750" indent="-285750">
              <a:buFont typeface="Wingdings"/>
              <a:buChar char="v"/>
            </a:pPr>
            <a:r>
              <a:rPr lang="fr-FR" sz="1200" dirty="0">
                <a:ea typeface="+mn-lt"/>
                <a:cs typeface="+mn-lt"/>
              </a:rPr>
              <a:t>Lait</a:t>
            </a:r>
            <a:endParaRPr lang="fr-FR" sz="1200"/>
          </a:p>
          <a:p>
            <a:pPr marL="285750" indent="-285750">
              <a:buFont typeface="Wingdings"/>
              <a:buChar char="v"/>
            </a:pPr>
            <a:r>
              <a:rPr lang="fr-FR" sz="1200" dirty="0">
                <a:ea typeface="+mn-lt"/>
                <a:cs typeface="+mn-lt"/>
              </a:rPr>
              <a:t>Sucres et produits sucrés</a:t>
            </a:r>
            <a:endParaRPr lang="fr-FR" sz="1200"/>
          </a:p>
          <a:p>
            <a:pPr marL="285750" indent="-285750">
              <a:buFont typeface="Wingdings"/>
              <a:buChar char="v"/>
            </a:pPr>
            <a:r>
              <a:rPr lang="fr-FR" sz="1200" dirty="0">
                <a:ea typeface="+mn-lt"/>
                <a:cs typeface="+mn-lt"/>
              </a:rPr>
              <a:t>Pomme de terre</a:t>
            </a:r>
            <a:endParaRPr lang="fr-FR" sz="1200"/>
          </a:p>
          <a:p>
            <a:pPr marL="285750" indent="-285750">
              <a:buFont typeface="Wingdings"/>
              <a:buChar char="v"/>
            </a:pPr>
            <a:r>
              <a:rPr lang="fr-FR" sz="1200" dirty="0">
                <a:ea typeface="+mn-lt"/>
                <a:cs typeface="+mn-lt"/>
              </a:rPr>
              <a:t>Tous les laitages</a:t>
            </a:r>
            <a:endParaRPr lang="fr-FR" sz="1200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2774CD9-6433-8702-6BC2-F3A66D5588D4}"/>
              </a:ext>
            </a:extLst>
          </p:cNvPr>
          <p:cNvSpPr txBox="1">
            <a:spLocks/>
          </p:cNvSpPr>
          <p:nvPr/>
        </p:nvSpPr>
        <p:spPr>
          <a:xfrm>
            <a:off x="6570055" y="3907376"/>
            <a:ext cx="2636047" cy="34523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fr-FR" sz="1600" dirty="0">
                <a:ea typeface="+mn-lt"/>
                <a:cs typeface="+mn-lt"/>
              </a:rPr>
              <a:t>ALIMENTS ACIDIFIANTS.</a:t>
            </a:r>
            <a:endParaRPr lang="fr-FR" sz="16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C4E3317-61D6-205B-98A5-8CC7453E5BB7}"/>
              </a:ext>
            </a:extLst>
          </p:cNvPr>
          <p:cNvSpPr txBox="1"/>
          <p:nvPr/>
        </p:nvSpPr>
        <p:spPr>
          <a:xfrm>
            <a:off x="6568965" y="4256688"/>
            <a:ext cx="4396826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Wingdings"/>
              <a:buChar char="v"/>
            </a:pPr>
            <a:r>
              <a:rPr lang="fr-FR" sz="1200" dirty="0">
                <a:ea typeface="+mn-lt"/>
                <a:cs typeface="+mn-lt"/>
              </a:rPr>
              <a:t>Viande / abats / charcuteries</a:t>
            </a:r>
            <a:endParaRPr lang="fr-FR" sz="1200" dirty="0"/>
          </a:p>
          <a:p>
            <a:pPr marL="171450" indent="-171450">
              <a:buFont typeface="Wingdings"/>
              <a:buChar char="v"/>
            </a:pPr>
            <a:r>
              <a:rPr lang="fr-FR" sz="1200" dirty="0">
                <a:ea typeface="+mn-lt"/>
                <a:cs typeface="+mn-lt"/>
              </a:rPr>
              <a:t>Fromage</a:t>
            </a:r>
            <a:endParaRPr lang="fr-FR" sz="1200" dirty="0"/>
          </a:p>
          <a:p>
            <a:pPr marL="171450" indent="-171450">
              <a:buFont typeface="Wingdings"/>
              <a:buChar char="v"/>
            </a:pPr>
            <a:r>
              <a:rPr lang="fr-FR" sz="1200" dirty="0">
                <a:ea typeface="+mn-lt"/>
                <a:cs typeface="+mn-lt"/>
              </a:rPr>
              <a:t>Céréales (pâtes, riz, semoule…)</a:t>
            </a:r>
            <a:endParaRPr lang="fr-FR" sz="1200" dirty="0"/>
          </a:p>
          <a:p>
            <a:pPr marL="171450" indent="-171450">
              <a:buFont typeface="Wingdings"/>
              <a:buChar char="v"/>
            </a:pPr>
            <a:r>
              <a:rPr lang="fr-FR" sz="1200" dirty="0">
                <a:ea typeface="+mn-lt"/>
                <a:cs typeface="+mn-lt"/>
              </a:rPr>
              <a:t>Œufs</a:t>
            </a:r>
            <a:endParaRPr lang="fr-FR" sz="1200"/>
          </a:p>
          <a:p>
            <a:pPr marL="171450" indent="-171450">
              <a:buFont typeface="Wingdings"/>
              <a:buChar char="v"/>
            </a:pPr>
            <a:r>
              <a:rPr lang="fr-FR" sz="1200" dirty="0">
                <a:ea typeface="+mn-lt"/>
                <a:cs typeface="+mn-lt"/>
              </a:rPr>
              <a:t>Corps gras : beurre, saindoux</a:t>
            </a:r>
            <a:endParaRPr lang="fr-FR" sz="1200" dirty="0"/>
          </a:p>
          <a:p>
            <a:pPr marL="171450" indent="-171450">
              <a:buFont typeface="Wingdings"/>
              <a:buChar char="v"/>
            </a:pPr>
            <a:r>
              <a:rPr lang="fr-FR" sz="1200" dirty="0">
                <a:ea typeface="+mn-lt"/>
                <a:cs typeface="+mn-lt"/>
              </a:rPr>
              <a:t>Poissons, fruits de mer</a:t>
            </a:r>
            <a:endParaRPr lang="fr-FR" sz="1200"/>
          </a:p>
          <a:p>
            <a:pPr marL="171450" indent="-171450">
              <a:buFont typeface="Wingdings"/>
              <a:buChar char="v"/>
            </a:pPr>
            <a:r>
              <a:rPr lang="fr-FR" sz="1200" dirty="0">
                <a:ea typeface="+mn-lt"/>
                <a:cs typeface="+mn-lt"/>
              </a:rPr>
              <a:t>Légumes secs (lentilles, haricots sec)</a:t>
            </a:r>
            <a:endParaRPr lang="fr-FR" sz="1200"/>
          </a:p>
          <a:p>
            <a:pPr marL="171450" indent="-171450">
              <a:buFont typeface="Wingdings"/>
              <a:buChar char="v"/>
            </a:pPr>
            <a:r>
              <a:rPr lang="fr-FR" sz="1200" dirty="0">
                <a:ea typeface="+mn-lt"/>
                <a:cs typeface="+mn-lt"/>
              </a:rPr>
              <a:t>Légumes (épinards, champignons, choux fleurs, asperges)</a:t>
            </a:r>
            <a:endParaRPr lang="fr-FR" sz="1200" dirty="0"/>
          </a:p>
        </p:txBody>
      </p:sp>
      <p:pic>
        <p:nvPicPr>
          <p:cNvPr id="13" name="Image 14">
            <a:extLst>
              <a:ext uri="{FF2B5EF4-FFF2-40B4-BE49-F238E27FC236}">
                <a16:creationId xmlns:a16="http://schemas.microsoft.com/office/drawing/2014/main" id="{490748B8-551D-60E7-7872-85B04DADA9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61" r="353" b="8882"/>
          <a:stretch/>
        </p:blipFill>
        <p:spPr>
          <a:xfrm>
            <a:off x="2046233" y="4407776"/>
            <a:ext cx="1224027" cy="1160001"/>
          </a:xfrm>
          <a:prstGeom prst="rect">
            <a:avLst/>
          </a:prstGeom>
        </p:spPr>
      </p:pic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04C5175E-B76C-97D2-A439-D3955A9C34D0}"/>
              </a:ext>
            </a:extLst>
          </p:cNvPr>
          <p:cNvSpPr txBox="1">
            <a:spLocks/>
          </p:cNvSpPr>
          <p:nvPr/>
        </p:nvSpPr>
        <p:spPr>
          <a:xfrm>
            <a:off x="4021296" y="5904342"/>
            <a:ext cx="1059495" cy="3452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fr-FR" sz="1200" dirty="0">
                <a:ea typeface="+mn-lt"/>
                <a:cs typeface="+mn-lt"/>
              </a:rPr>
              <a:t>A favoriser</a:t>
            </a:r>
            <a:endParaRPr lang="fr-FR" sz="1200" dirty="0"/>
          </a:p>
        </p:txBody>
      </p:sp>
      <p:sp>
        <p:nvSpPr>
          <p:cNvPr id="16" name="Vague 15"/>
          <p:cNvSpPr/>
          <p:nvPr/>
        </p:nvSpPr>
        <p:spPr>
          <a:xfrm>
            <a:off x="0" y="6331845"/>
            <a:ext cx="12192000" cy="523702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407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0F1A8B-52FE-039E-2432-C50AE6FEE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24" y="207470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fr-FR" sz="4400" dirty="0">
                <a:latin typeface="Bahnschrift SemiBold" panose="020B0502040204020203" pitchFamily="34" charset="0"/>
                <a:cs typeface="Aharoni"/>
              </a:rPr>
              <a:t>RECUPERATION MUSCULAIRE</a:t>
            </a:r>
            <a:br>
              <a:rPr lang="fr-FR" sz="4400" dirty="0">
                <a:latin typeface="Bahnschrift SemiBold" panose="020B0502040204020203" pitchFamily="34" charset="0"/>
                <a:cs typeface="Aharoni"/>
              </a:rPr>
            </a:br>
            <a:r>
              <a:rPr lang="fr-FR" sz="4400" dirty="0">
                <a:latin typeface="Bahnschrift SemiBold" panose="020B0502040204020203" pitchFamily="34" charset="0"/>
                <a:cs typeface="Aharoni"/>
              </a:rPr>
              <a:t>- exemple de menus-</a:t>
            </a:r>
            <a:endParaRPr lang="fr-FR" sz="4400" dirty="0">
              <a:latin typeface="Bahnschrift SemiBold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719A0C-4BCF-03E8-CD98-5F90978AA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0875"/>
            <a:ext cx="2755463" cy="25281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fr-FR" dirty="0">
                <a:ea typeface="+mn-lt"/>
                <a:cs typeface="+mn-lt"/>
              </a:rPr>
              <a:t> </a:t>
            </a:r>
            <a:r>
              <a:rPr lang="fr-FR" u="sng" dirty="0">
                <a:ea typeface="+mn-lt"/>
                <a:cs typeface="+mn-lt"/>
              </a:rPr>
              <a:t>1</a:t>
            </a:r>
            <a:r>
              <a:rPr lang="fr-FR" u="sng" baseline="30000" dirty="0">
                <a:ea typeface="+mn-lt"/>
                <a:cs typeface="+mn-lt"/>
              </a:rPr>
              <a:t>er</a:t>
            </a:r>
            <a:r>
              <a:rPr lang="fr-FR" u="sng" dirty="0">
                <a:ea typeface="+mn-lt"/>
                <a:cs typeface="+mn-lt"/>
              </a:rPr>
              <a:t> exemple </a:t>
            </a:r>
            <a:r>
              <a:rPr lang="fr-FR" dirty="0">
                <a:ea typeface="+mn-lt"/>
                <a:cs typeface="+mn-lt"/>
              </a:rPr>
              <a:t>:</a:t>
            </a:r>
            <a:endParaRPr lang="fr-FR"/>
          </a:p>
          <a:p>
            <a:pPr marL="0" indent="0">
              <a:buNone/>
            </a:pPr>
            <a:r>
              <a:rPr lang="fr-FR" dirty="0">
                <a:ea typeface="+mn-lt"/>
                <a:cs typeface="+mn-lt"/>
              </a:rPr>
              <a:t>Potage de légumes</a:t>
            </a:r>
            <a:endParaRPr lang="fr-FR" dirty="0"/>
          </a:p>
          <a:p>
            <a:pPr marL="0" indent="0">
              <a:buNone/>
            </a:pPr>
            <a:r>
              <a:rPr lang="fr-FR" dirty="0">
                <a:ea typeface="+mn-lt"/>
                <a:cs typeface="+mn-lt"/>
              </a:rPr>
              <a:t>Carottes vapeur</a:t>
            </a:r>
            <a:endParaRPr lang="fr-FR" dirty="0"/>
          </a:p>
          <a:p>
            <a:pPr marL="0" indent="0">
              <a:buNone/>
            </a:pPr>
            <a:r>
              <a:rPr lang="fr-FR" dirty="0">
                <a:ea typeface="+mn-lt"/>
                <a:cs typeface="+mn-lt"/>
              </a:rPr>
              <a:t>Compote de pomme</a:t>
            </a:r>
            <a:endParaRPr lang="fr-FR" dirty="0"/>
          </a:p>
          <a:p>
            <a:pPr marL="0" indent="0">
              <a:buNone/>
            </a:pPr>
            <a:r>
              <a:rPr lang="fr-FR" dirty="0">
                <a:ea typeface="+mn-lt"/>
                <a:cs typeface="+mn-lt"/>
              </a:rPr>
              <a:t>1 verre de lait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86B00688-1A4C-D53F-0C38-1EE5453AB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80" y="4537249"/>
            <a:ext cx="810323" cy="599187"/>
          </a:xfrm>
          <a:prstGeom prst="rect">
            <a:avLst/>
          </a:prstGeom>
        </p:spPr>
      </p:pic>
      <p:pic>
        <p:nvPicPr>
          <p:cNvPr id="6" name="Image 6" descr="Une image contenant assiette, alimentation, légume, viande&#10;&#10;Description générée automatiquement">
            <a:extLst>
              <a:ext uri="{FF2B5EF4-FFF2-40B4-BE49-F238E27FC236}">
                <a16:creationId xmlns:a16="http://schemas.microsoft.com/office/drawing/2014/main" id="{A0963539-4FD1-C04A-D23E-1677B4F8C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864" y="4701865"/>
            <a:ext cx="782444" cy="437221"/>
          </a:xfrm>
          <a:prstGeom prst="rect">
            <a:avLst/>
          </a:prstGeom>
        </p:spPr>
      </p:pic>
      <p:pic>
        <p:nvPicPr>
          <p:cNvPr id="7" name="Image 7">
            <a:extLst>
              <a:ext uri="{FF2B5EF4-FFF2-40B4-BE49-F238E27FC236}">
                <a16:creationId xmlns:a16="http://schemas.microsoft.com/office/drawing/2014/main" id="{39FBDF53-6E91-969E-7D8C-C47000C9B7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23" r="15920" b="621"/>
          <a:stretch/>
        </p:blipFill>
        <p:spPr>
          <a:xfrm>
            <a:off x="2598531" y="4652288"/>
            <a:ext cx="490833" cy="545684"/>
          </a:xfrm>
          <a:prstGeom prst="rect">
            <a:avLst/>
          </a:prstGeom>
        </p:spPr>
      </p:pic>
      <p:pic>
        <p:nvPicPr>
          <p:cNvPr id="8" name="Image 8">
            <a:extLst>
              <a:ext uri="{FF2B5EF4-FFF2-40B4-BE49-F238E27FC236}">
                <a16:creationId xmlns:a16="http://schemas.microsoft.com/office/drawing/2014/main" id="{8EC9F20A-D71E-FC1A-F829-F6A7425CC4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904" t="9091" r="18341" b="7792"/>
          <a:stretch/>
        </p:blipFill>
        <p:spPr>
          <a:xfrm>
            <a:off x="3142785" y="4652730"/>
            <a:ext cx="421727" cy="545373"/>
          </a:xfrm>
          <a:prstGeom prst="rect">
            <a:avLst/>
          </a:prstGeom>
        </p:spPr>
      </p:pic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03B396C2-32E3-CBCC-1789-A954D6FD9561}"/>
              </a:ext>
            </a:extLst>
          </p:cNvPr>
          <p:cNvSpPr txBox="1">
            <a:spLocks/>
          </p:cNvSpPr>
          <p:nvPr/>
        </p:nvSpPr>
        <p:spPr>
          <a:xfrm>
            <a:off x="4317380" y="1944592"/>
            <a:ext cx="2755463" cy="25281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fr-FR" sz="3200" u="sng" dirty="0">
                <a:ea typeface="+mn-lt"/>
                <a:cs typeface="+mn-lt"/>
              </a:rPr>
              <a:t>2ème exemple 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900" dirty="0">
                <a:ea typeface="+mn-lt"/>
                <a:cs typeface="+mn-lt"/>
              </a:rPr>
              <a:t>Bouillon de légumes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900" dirty="0">
                <a:ea typeface="+mn-lt"/>
                <a:cs typeface="+mn-lt"/>
              </a:rPr>
              <a:t>Pommes de terre vapeur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900" dirty="0">
                <a:ea typeface="+mn-lt"/>
                <a:cs typeface="+mn-lt"/>
              </a:rPr>
              <a:t>Salade verte + huile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900" dirty="0">
                <a:ea typeface="+mn-lt"/>
                <a:cs typeface="+mn-lt"/>
              </a:rPr>
              <a:t>Fromage blanc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900" dirty="0">
                <a:ea typeface="+mn-lt"/>
                <a:cs typeface="+mn-lt"/>
              </a:rPr>
              <a:t>Fruits secs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1A02A478-F0F1-12A6-6A30-54E97987C741}"/>
              </a:ext>
            </a:extLst>
          </p:cNvPr>
          <p:cNvSpPr txBox="1">
            <a:spLocks/>
          </p:cNvSpPr>
          <p:nvPr/>
        </p:nvSpPr>
        <p:spPr>
          <a:xfrm>
            <a:off x="7950819" y="1944592"/>
            <a:ext cx="2755463" cy="25281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fr-FR" u="sng" dirty="0">
                <a:ea typeface="+mn-lt"/>
                <a:cs typeface="+mn-lt"/>
              </a:rPr>
              <a:t> 3ème exemple :</a:t>
            </a:r>
            <a:endParaRPr lang="fr-FR" dirty="0"/>
          </a:p>
          <a:p>
            <a:pPr>
              <a:lnSpc>
                <a:spcPct val="120000"/>
              </a:lnSpc>
              <a:buNone/>
            </a:pPr>
            <a:r>
              <a:rPr lang="fr-FR" sz="1800" dirty="0">
                <a:ea typeface="+mn-lt"/>
                <a:cs typeface="+mn-lt"/>
              </a:rPr>
              <a:t>Salade de pomme de terre</a:t>
            </a:r>
          </a:p>
          <a:p>
            <a:pPr>
              <a:lnSpc>
                <a:spcPct val="120000"/>
              </a:lnSpc>
              <a:buNone/>
            </a:pPr>
            <a:r>
              <a:rPr lang="fr-FR" sz="1800" dirty="0">
                <a:ea typeface="+mn-lt"/>
                <a:cs typeface="+mn-lt"/>
              </a:rPr>
              <a:t>Haricots verts vapeur</a:t>
            </a:r>
          </a:p>
          <a:p>
            <a:pPr>
              <a:lnSpc>
                <a:spcPct val="120000"/>
              </a:lnSpc>
              <a:buNone/>
            </a:pPr>
            <a:r>
              <a:rPr lang="fr-FR" sz="1800" dirty="0">
                <a:ea typeface="+mn-lt"/>
                <a:cs typeface="+mn-lt"/>
              </a:rPr>
              <a:t>Milk </a:t>
            </a:r>
            <a:r>
              <a:rPr lang="fr-FR" sz="1800" dirty="0" err="1">
                <a:ea typeface="+mn-lt"/>
                <a:cs typeface="+mn-lt"/>
              </a:rPr>
              <a:t>shake</a:t>
            </a:r>
            <a:r>
              <a:rPr lang="fr-FR" sz="1800" dirty="0">
                <a:ea typeface="+mn-lt"/>
                <a:cs typeface="+mn-lt"/>
              </a:rPr>
              <a:t> à la banane</a:t>
            </a:r>
            <a:endParaRPr lang="fr-FR" sz="1800" dirty="0"/>
          </a:p>
          <a:p>
            <a:pPr marL="0" indent="0">
              <a:buNone/>
            </a:pPr>
            <a:endParaRPr lang="fr-FR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4" name="Image 14" descr="Une image contenant intérieur, boisson&#10;&#10;Description générée automatiquement">
            <a:extLst>
              <a:ext uri="{FF2B5EF4-FFF2-40B4-BE49-F238E27FC236}">
                <a16:creationId xmlns:a16="http://schemas.microsoft.com/office/drawing/2014/main" id="{BB57D3DE-90B9-705A-D1D3-B09B757741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1937" y="4705814"/>
            <a:ext cx="643055" cy="643055"/>
          </a:xfrm>
          <a:prstGeom prst="rect">
            <a:avLst/>
          </a:prstGeom>
        </p:spPr>
      </p:pic>
      <p:pic>
        <p:nvPicPr>
          <p:cNvPr id="15" name="Image 15" descr="Une image contenant alimentation, assiette, fève, légume&#10;&#10;Description générée automatiquement">
            <a:extLst>
              <a:ext uri="{FF2B5EF4-FFF2-40B4-BE49-F238E27FC236}">
                <a16:creationId xmlns:a16="http://schemas.microsoft.com/office/drawing/2014/main" id="{53A1D9D3-BDB9-93A6-CEEF-8C0126F0BD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8463" y="4707441"/>
            <a:ext cx="812877" cy="621216"/>
          </a:xfrm>
          <a:prstGeom prst="rect">
            <a:avLst/>
          </a:prstGeom>
        </p:spPr>
      </p:pic>
      <p:pic>
        <p:nvPicPr>
          <p:cNvPr id="16" name="Image 16" descr="Une image contenant pomme de terre&#10;&#10;Description générée automatiquement">
            <a:extLst>
              <a:ext uri="{FF2B5EF4-FFF2-40B4-BE49-F238E27FC236}">
                <a16:creationId xmlns:a16="http://schemas.microsoft.com/office/drawing/2014/main" id="{1B66490C-E7AE-DC59-5951-52E64BBDD9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6229" y="4650058"/>
            <a:ext cx="670933" cy="661640"/>
          </a:xfrm>
          <a:prstGeom prst="rect">
            <a:avLst/>
          </a:prstGeom>
        </p:spPr>
      </p:pic>
      <p:pic>
        <p:nvPicPr>
          <p:cNvPr id="5" name="Image 8" descr="Une image contenant bol, soupe, assiette, alimentation&#10;&#10;Description générée automatiquement">
            <a:extLst>
              <a:ext uri="{FF2B5EF4-FFF2-40B4-BE49-F238E27FC236}">
                <a16:creationId xmlns:a16="http://schemas.microsoft.com/office/drawing/2014/main" id="{D708B7FD-3286-28E3-433F-A343567891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8351" y="4701259"/>
            <a:ext cx="810322" cy="503483"/>
          </a:xfrm>
          <a:prstGeom prst="rect">
            <a:avLst/>
          </a:prstGeom>
        </p:spPr>
      </p:pic>
      <p:pic>
        <p:nvPicPr>
          <p:cNvPr id="9" name="Image 16" descr="Une image contenant pomme de terre&#10;&#10;Description générée automatiquement">
            <a:extLst>
              <a:ext uri="{FF2B5EF4-FFF2-40B4-BE49-F238E27FC236}">
                <a16:creationId xmlns:a16="http://schemas.microsoft.com/office/drawing/2014/main" id="{42DAE12A-9F38-6005-EDE1-1130C9F447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2570" y="4622180"/>
            <a:ext cx="670933" cy="661640"/>
          </a:xfrm>
          <a:prstGeom prst="rect">
            <a:avLst/>
          </a:prstGeom>
        </p:spPr>
      </p:pic>
      <p:pic>
        <p:nvPicPr>
          <p:cNvPr id="11" name="Image 16" descr="Une image contenant assiette, plante, vert, salade&#10;&#10;Description générée automatiquement">
            <a:extLst>
              <a:ext uri="{FF2B5EF4-FFF2-40B4-BE49-F238E27FC236}">
                <a16:creationId xmlns:a16="http://schemas.microsoft.com/office/drawing/2014/main" id="{75D5B268-9CE9-9969-2630-31756EB5AF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0937" y="4650058"/>
            <a:ext cx="670933" cy="661640"/>
          </a:xfrm>
          <a:prstGeom prst="rect">
            <a:avLst/>
          </a:prstGeom>
        </p:spPr>
      </p:pic>
      <p:pic>
        <p:nvPicPr>
          <p:cNvPr id="17" name="Image 17" descr="Une image contenant texte&#10;&#10;Description générée automatiquement">
            <a:extLst>
              <a:ext uri="{FF2B5EF4-FFF2-40B4-BE49-F238E27FC236}">
                <a16:creationId xmlns:a16="http://schemas.microsoft.com/office/drawing/2014/main" id="{040A2813-E038-992F-1BAB-465BF06BCC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41365" y="4643437"/>
            <a:ext cx="684175" cy="628419"/>
          </a:xfrm>
          <a:prstGeom prst="rect">
            <a:avLst/>
          </a:prstGeom>
        </p:spPr>
      </p:pic>
      <p:sp>
        <p:nvSpPr>
          <p:cNvPr id="18" name="Vague 17"/>
          <p:cNvSpPr/>
          <p:nvPr/>
        </p:nvSpPr>
        <p:spPr>
          <a:xfrm>
            <a:off x="0" y="6331845"/>
            <a:ext cx="12192000" cy="523702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469F4F-AD46-A682-96D9-75844A39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078" y="151393"/>
            <a:ext cx="10515600" cy="7737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4400" dirty="0">
                <a:latin typeface="Bahnschrift SemiBold" panose="020B0502040204020203" pitchFamily="34" charset="0"/>
                <a:cs typeface="Aharoni"/>
              </a:rPr>
              <a:t>LE REGIME SCANDINAVE</a:t>
            </a:r>
            <a:endParaRPr lang="fr-FR" sz="4400" dirty="0">
              <a:latin typeface="Bahnschrift SemiBold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91E2C0-3024-9B7C-CAD7-406D867A9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249" y="1755021"/>
            <a:ext cx="7746381" cy="22288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fr-FR" sz="1800" dirty="0">
                <a:ea typeface="+mn-lt"/>
                <a:cs typeface="+mn-lt"/>
              </a:rPr>
              <a:t>Se déroule sur une semaine en deux phases.</a:t>
            </a:r>
            <a:endParaRPr lang="fr-FR" sz="1800"/>
          </a:p>
          <a:p>
            <a:pPr algn="just">
              <a:buFont typeface="Wingdings" panose="020B0604020202020204" pitchFamily="34" charset="0"/>
              <a:buChar char="Ø"/>
            </a:pPr>
            <a:r>
              <a:rPr lang="fr-FR" sz="1800" dirty="0">
                <a:ea typeface="+mn-lt"/>
                <a:cs typeface="+mn-lt"/>
              </a:rPr>
              <a:t>Une hyperprotidique à 80 % pendant 3 jours avec un entraînement léger,</a:t>
            </a:r>
            <a:endParaRPr lang="fr-FR" sz="1800"/>
          </a:p>
          <a:p>
            <a:pPr algn="just">
              <a:buFont typeface="Wingdings" panose="020B0604020202020204" pitchFamily="34" charset="0"/>
              <a:buChar char="Ø"/>
            </a:pPr>
            <a:r>
              <a:rPr lang="fr-FR" sz="1800" dirty="0">
                <a:ea typeface="+mn-lt"/>
                <a:cs typeface="+mn-lt"/>
              </a:rPr>
              <a:t>Une </a:t>
            </a:r>
            <a:r>
              <a:rPr lang="fr-FR" sz="1800" dirty="0" err="1">
                <a:ea typeface="+mn-lt"/>
                <a:cs typeface="+mn-lt"/>
              </a:rPr>
              <a:t>hyperglucidique</a:t>
            </a:r>
            <a:r>
              <a:rPr lang="fr-FR" sz="1800" dirty="0">
                <a:ea typeface="+mn-lt"/>
                <a:cs typeface="+mn-lt"/>
              </a:rPr>
              <a:t> pendant 3 jours à 70 % de glucides.</a:t>
            </a:r>
            <a:endParaRPr lang="fr-FR" sz="1800"/>
          </a:p>
          <a:p>
            <a:pPr marL="0" indent="0" algn="just">
              <a:buNone/>
            </a:pPr>
            <a:r>
              <a:rPr lang="fr-FR" sz="1800" dirty="0">
                <a:ea typeface="+mn-lt"/>
                <a:cs typeface="+mn-lt"/>
              </a:rPr>
              <a:t>Permet d’épuiser puis de reconstituer le stock de glycogène.</a:t>
            </a:r>
            <a:endParaRPr lang="fr-FR" sz="1800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8C3D6AC1-3C7F-0F08-D5FF-A8D38EF01B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42" t="14603" r="12565" b="10938"/>
          <a:stretch/>
        </p:blipFill>
        <p:spPr>
          <a:xfrm>
            <a:off x="3324120" y="890750"/>
            <a:ext cx="1123189" cy="74145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6FA269A-3DD7-DBF9-5116-7B128AC73FCB}"/>
              </a:ext>
            </a:extLst>
          </p:cNvPr>
          <p:cNvSpPr txBox="1"/>
          <p:nvPr/>
        </p:nvSpPr>
        <p:spPr>
          <a:xfrm>
            <a:off x="4627756" y="1031488"/>
            <a:ext cx="466492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ea typeface="+mn-lt"/>
                <a:cs typeface="+mn-lt"/>
              </a:rPr>
              <a:t>Réservé aux sportifs de haut niveau.</a:t>
            </a:r>
            <a:endParaRPr lang="fr-FR" dirty="0"/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69BBF6AA-153A-B29C-2972-D3FA32681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59" y="2012794"/>
            <a:ext cx="2334322" cy="155931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3F1E622-C946-F35E-0A0C-0D20E136D15D}"/>
              </a:ext>
            </a:extLst>
          </p:cNvPr>
          <p:cNvSpPr txBox="1"/>
          <p:nvPr/>
        </p:nvSpPr>
        <p:spPr>
          <a:xfrm>
            <a:off x="983851" y="4039820"/>
            <a:ext cx="172021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>
                <a:ea typeface="+mn-lt"/>
                <a:cs typeface="+mn-lt"/>
              </a:rPr>
              <a:t>8 à 12 h avant l’épreuve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87B7B78-95A6-EA3C-AD14-7E1AB860D09B}"/>
              </a:ext>
            </a:extLst>
          </p:cNvPr>
          <p:cNvSpPr txBox="1"/>
          <p:nvPr/>
        </p:nvSpPr>
        <p:spPr>
          <a:xfrm>
            <a:off x="986179" y="4651127"/>
            <a:ext cx="171844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dirty="0">
                <a:ea typeface="+mn-lt"/>
                <a:cs typeface="+mn-lt"/>
              </a:rPr>
              <a:t>Pasta party, 150 à 500 grammes en poids sec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128F578-7430-A0E3-43B3-BED8E4E99159}"/>
              </a:ext>
            </a:extLst>
          </p:cNvPr>
          <p:cNvSpPr txBox="1"/>
          <p:nvPr/>
        </p:nvSpPr>
        <p:spPr>
          <a:xfrm>
            <a:off x="3232680" y="4035172"/>
            <a:ext cx="180384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>
                <a:ea typeface="+mn-lt"/>
                <a:cs typeface="+mn-lt"/>
              </a:rPr>
              <a:t>3 h avant l’épreuve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EFD9FCB-6F40-EE79-3E05-C80D4B0410DD}"/>
              </a:ext>
            </a:extLst>
          </p:cNvPr>
          <p:cNvSpPr txBox="1"/>
          <p:nvPr/>
        </p:nvSpPr>
        <p:spPr>
          <a:xfrm>
            <a:off x="3235008" y="4679004"/>
            <a:ext cx="1802076" cy="13420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dirty="0">
                <a:ea typeface="+mn-lt"/>
                <a:cs typeface="+mn-lt"/>
              </a:rPr>
              <a:t>Repas avec 70 % de glucides à IG intermédiaire (pomme de terre / riz)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21332B2-32DC-06EC-47E4-6177AE33B14F}"/>
              </a:ext>
            </a:extLst>
          </p:cNvPr>
          <p:cNvSpPr txBox="1"/>
          <p:nvPr/>
        </p:nvSpPr>
        <p:spPr>
          <a:xfrm>
            <a:off x="5667363" y="4057513"/>
            <a:ext cx="172021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>
                <a:ea typeface="+mn-lt"/>
                <a:cs typeface="+mn-lt"/>
              </a:rPr>
              <a:t>entre H-2 et H</a:t>
            </a:r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12BB57B-EB69-0777-0C67-C6B886D1387B}"/>
              </a:ext>
            </a:extLst>
          </p:cNvPr>
          <p:cNvSpPr txBox="1"/>
          <p:nvPr/>
        </p:nvSpPr>
        <p:spPr>
          <a:xfrm>
            <a:off x="5669691" y="4418809"/>
            <a:ext cx="1718442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dirty="0">
                <a:ea typeface="+mn-lt"/>
                <a:cs typeface="+mn-lt"/>
              </a:rPr>
              <a:t>Apport de glucides à IG élevé 0,25 g/kg toutes les ½ heures 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8314E04-2FB8-DD45-CB30-8C8BBF35808A}"/>
              </a:ext>
            </a:extLst>
          </p:cNvPr>
          <p:cNvSpPr txBox="1"/>
          <p:nvPr/>
        </p:nvSpPr>
        <p:spPr>
          <a:xfrm>
            <a:off x="7971947" y="4058404"/>
            <a:ext cx="172021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>
                <a:ea typeface="+mn-lt"/>
                <a:cs typeface="+mn-lt"/>
              </a:rPr>
              <a:t>10-15’ avant le départ</a:t>
            </a:r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EACB7E6-5798-4676-342D-C831F3DE447E}"/>
              </a:ext>
            </a:extLst>
          </p:cNvPr>
          <p:cNvSpPr txBox="1"/>
          <p:nvPr/>
        </p:nvSpPr>
        <p:spPr>
          <a:xfrm>
            <a:off x="7974275" y="4688297"/>
            <a:ext cx="171844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dirty="0">
                <a:ea typeface="+mn-lt"/>
                <a:cs typeface="+mn-lt"/>
              </a:rPr>
              <a:t>Boisson glucosée </a:t>
            </a:r>
            <a:endParaRPr lang="fr-FR" dirty="0"/>
          </a:p>
        </p:txBody>
      </p:sp>
      <p:sp>
        <p:nvSpPr>
          <p:cNvPr id="23" name="Flèche : droite 22">
            <a:extLst>
              <a:ext uri="{FF2B5EF4-FFF2-40B4-BE49-F238E27FC236}">
                <a16:creationId xmlns:a16="http://schemas.microsoft.com/office/drawing/2014/main" id="{7CE5EACE-7979-494A-1D64-2059E09C14E8}"/>
              </a:ext>
            </a:extLst>
          </p:cNvPr>
          <p:cNvSpPr/>
          <p:nvPr/>
        </p:nvSpPr>
        <p:spPr>
          <a:xfrm>
            <a:off x="9692268" y="4432609"/>
            <a:ext cx="808463" cy="492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4">
            <a:extLst>
              <a:ext uri="{FF2B5EF4-FFF2-40B4-BE49-F238E27FC236}">
                <a16:creationId xmlns:a16="http://schemas.microsoft.com/office/drawing/2014/main" id="{E8DAE6DD-6BD2-ED49-36C7-65CCD3807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6668" y="4101790"/>
            <a:ext cx="1367883" cy="136788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79F1321-7CB0-7EE4-4107-4F6941965A51}"/>
              </a:ext>
            </a:extLst>
          </p:cNvPr>
          <p:cNvSpPr/>
          <p:nvPr/>
        </p:nvSpPr>
        <p:spPr>
          <a:xfrm>
            <a:off x="223024" y="4544122"/>
            <a:ext cx="734121" cy="260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804800F-063D-C181-7489-16BA816592B0}"/>
              </a:ext>
            </a:extLst>
          </p:cNvPr>
          <p:cNvSpPr/>
          <p:nvPr/>
        </p:nvSpPr>
        <p:spPr>
          <a:xfrm>
            <a:off x="2704170" y="4544121"/>
            <a:ext cx="529682" cy="241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141E721-5B5A-8A8A-5F7F-EB9967557A99}"/>
              </a:ext>
            </a:extLst>
          </p:cNvPr>
          <p:cNvSpPr/>
          <p:nvPr/>
        </p:nvSpPr>
        <p:spPr>
          <a:xfrm>
            <a:off x="5036633" y="4534828"/>
            <a:ext cx="631902" cy="269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F3AB3E-93F8-0A2B-0E63-93E40DB56A36}"/>
              </a:ext>
            </a:extLst>
          </p:cNvPr>
          <p:cNvSpPr/>
          <p:nvPr/>
        </p:nvSpPr>
        <p:spPr>
          <a:xfrm>
            <a:off x="7387682" y="4534829"/>
            <a:ext cx="585439" cy="250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Vague 28"/>
          <p:cNvSpPr/>
          <p:nvPr/>
        </p:nvSpPr>
        <p:spPr>
          <a:xfrm>
            <a:off x="0" y="6331845"/>
            <a:ext cx="12192000" cy="523702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33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9EAC1D-B94C-8E88-3086-ED2C439D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393"/>
            <a:ext cx="10515600" cy="786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4400" dirty="0">
                <a:latin typeface="Bahnschrift SemiBold" panose="020B0502040204020203" pitchFamily="34" charset="0"/>
                <a:cs typeface="Aharoni"/>
              </a:rPr>
              <a:t>Compléments alimentaires</a:t>
            </a:r>
            <a:endParaRPr lang="fr-FR" sz="4400" dirty="0">
              <a:latin typeface="Bahnschrift SemiBold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A314BA-9C0D-1BB0-C022-F37C8B7B9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0095"/>
            <a:ext cx="10515600" cy="208947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dirty="0">
                <a:ea typeface="+mn-lt"/>
                <a:cs typeface="+mn-lt"/>
              </a:rPr>
              <a:t>Avis de l’Anses en 2016 </a:t>
            </a:r>
            <a:endParaRPr lang="fr-FR" dirty="0"/>
          </a:p>
          <a:p>
            <a:pPr marL="0" indent="0" algn="ctr">
              <a:buNone/>
            </a:pPr>
            <a:r>
              <a:rPr lang="fr-FR" dirty="0">
                <a:ea typeface="+mn-lt"/>
                <a:cs typeface="+mn-lt"/>
              </a:rPr>
              <a:t> – extraits d’une enquête sur la prévalence de consomma­tion de compléments alimentaires chez les athlètes de haut niveau entre 2005 et 2007 – </a:t>
            </a:r>
          </a:p>
          <a:p>
            <a:pPr marL="0" indent="0">
              <a:buNone/>
            </a:pPr>
            <a:r>
              <a:rPr lang="fr-FR" dirty="0">
                <a:ea typeface="+mn-lt"/>
                <a:cs typeface="+mn-lt"/>
              </a:rPr>
              <a:t>On note :</a:t>
            </a:r>
            <a:endParaRPr lang="fr-FR" dirty="0"/>
          </a:p>
          <a:p>
            <a:pPr>
              <a:buFont typeface="Wingdings" panose="020B0604020202020204" pitchFamily="34" charset="0"/>
              <a:buChar char="v"/>
            </a:pPr>
            <a:r>
              <a:rPr lang="fr-FR" dirty="0">
                <a:ea typeface="+mn-lt"/>
                <a:cs typeface="+mn-lt"/>
              </a:rPr>
              <a:t>76% de prise de compléments alimentaires dans les épreuves de sprint</a:t>
            </a:r>
            <a:endParaRPr lang="fr-FR" dirty="0"/>
          </a:p>
          <a:p>
            <a:pPr>
              <a:buFont typeface="Wingdings" panose="020B0604020202020204" pitchFamily="34" charset="0"/>
              <a:buChar char="v"/>
            </a:pPr>
            <a:r>
              <a:rPr lang="fr-FR" dirty="0">
                <a:ea typeface="+mn-lt"/>
                <a:cs typeface="+mn-lt"/>
              </a:rPr>
              <a:t>91% dans les épreuves d’endurance.</a:t>
            </a:r>
            <a:endParaRPr lang="fr-FR" dirty="0"/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8EC079E-31F9-A6CF-0B25-337E09489E81}"/>
              </a:ext>
            </a:extLst>
          </p:cNvPr>
          <p:cNvSpPr txBox="1"/>
          <p:nvPr/>
        </p:nvSpPr>
        <p:spPr>
          <a:xfrm>
            <a:off x="1440365" y="3076143"/>
            <a:ext cx="890239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1600" dirty="0">
                <a:ea typeface="+mn-lt"/>
                <a:cs typeface="+mn-lt"/>
              </a:rPr>
              <a:t> AIS </a:t>
            </a:r>
            <a:r>
              <a:rPr lang="fr-FR" sz="1600" dirty="0" err="1">
                <a:ea typeface="+mn-lt"/>
                <a:cs typeface="+mn-lt"/>
              </a:rPr>
              <a:t>supplement</a:t>
            </a:r>
            <a:r>
              <a:rPr lang="fr-FR" sz="1600" dirty="0">
                <a:ea typeface="+mn-lt"/>
                <a:cs typeface="+mn-lt"/>
              </a:rPr>
              <a:t> = recherche sur les compléments alimentaires</a:t>
            </a:r>
            <a:endParaRPr lang="fr-FR" sz="1600" dirty="0"/>
          </a:p>
          <a:p>
            <a:pPr algn="just"/>
            <a:endParaRPr lang="fr-FR" sz="1000" dirty="0" smtClean="0">
              <a:ea typeface="+mn-lt"/>
              <a:cs typeface="+mn-lt"/>
            </a:endParaRPr>
          </a:p>
          <a:p>
            <a:pPr algn="just"/>
            <a:r>
              <a:rPr lang="fr-FR" sz="1600" dirty="0" smtClean="0">
                <a:ea typeface="+mn-lt"/>
                <a:cs typeface="+mn-lt"/>
              </a:rPr>
              <a:t>Classification </a:t>
            </a:r>
            <a:r>
              <a:rPr lang="fr-FR" sz="1600" dirty="0">
                <a:ea typeface="+mn-lt"/>
                <a:cs typeface="+mn-lt"/>
              </a:rPr>
              <a:t>ABCD selon des preuves scientifiques et d'autres considérations pratiques qui déterminent si un produit est sûr, autorisé et efficace pour améliorer les performances sportives:</a:t>
            </a:r>
            <a:endParaRPr lang="fr-FR" sz="160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85AE501D-26BE-DB8B-D9FB-6A43BC0C161D}"/>
              </a:ext>
            </a:extLst>
          </p:cNvPr>
          <p:cNvSpPr txBox="1">
            <a:spLocks/>
          </p:cNvSpPr>
          <p:nvPr/>
        </p:nvSpPr>
        <p:spPr>
          <a:xfrm>
            <a:off x="1585333" y="4011572"/>
            <a:ext cx="972015" cy="637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smtClean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pPr algn="ctr"/>
            <a:r>
              <a:rPr lang="fr-FR" sz="4400" dirty="0">
                <a:latin typeface="Aharoni"/>
                <a:cs typeface="Aharoni"/>
              </a:rPr>
              <a:t>A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AD98BA-DD2B-F547-8774-3D746E08F02B}"/>
              </a:ext>
            </a:extLst>
          </p:cNvPr>
          <p:cNvSpPr txBox="1"/>
          <p:nvPr/>
        </p:nvSpPr>
        <p:spPr>
          <a:xfrm>
            <a:off x="1003610" y="4590585"/>
            <a:ext cx="2425389" cy="116955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dirty="0">
                <a:ea typeface="+mn-lt"/>
                <a:cs typeface="+mn-lt"/>
              </a:rPr>
              <a:t>Produits les + sûrs, preuves scientifiques solides </a:t>
            </a:r>
          </a:p>
          <a:p>
            <a:endParaRPr lang="fr-FR" sz="1400" dirty="0">
              <a:ea typeface="+mn-lt"/>
              <a:cs typeface="+mn-lt"/>
            </a:endParaRPr>
          </a:p>
          <a:p>
            <a:r>
              <a:rPr lang="fr-FR" sz="1400" dirty="0">
                <a:ea typeface="+mn-lt"/>
                <a:cs typeface="+mn-lt"/>
              </a:rPr>
              <a:t>(</a:t>
            </a:r>
            <a:r>
              <a:rPr lang="fr-FR" sz="1400" dirty="0" smtClean="0">
                <a:ea typeface="+mn-lt"/>
                <a:cs typeface="+mn-lt"/>
              </a:rPr>
              <a:t>barres </a:t>
            </a:r>
            <a:r>
              <a:rPr lang="fr-FR" sz="1400" dirty="0">
                <a:ea typeface="+mn-lt"/>
                <a:cs typeface="+mn-lt"/>
              </a:rPr>
              <a:t>sportives, boissons sportives, gels sportifs…)</a:t>
            </a:r>
            <a:endParaRPr lang="fr-FR" sz="1400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D3548480-6022-9460-8142-FDF501BEE504}"/>
              </a:ext>
            </a:extLst>
          </p:cNvPr>
          <p:cNvSpPr txBox="1">
            <a:spLocks/>
          </p:cNvSpPr>
          <p:nvPr/>
        </p:nvSpPr>
        <p:spPr>
          <a:xfrm>
            <a:off x="4382430" y="4011572"/>
            <a:ext cx="972015" cy="637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smtClean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pPr algn="ctr"/>
            <a:r>
              <a:rPr lang="fr-FR" sz="4400" dirty="0">
                <a:latin typeface="Aharoni"/>
                <a:cs typeface="Aharoni"/>
              </a:rPr>
              <a:t>B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32EA4FF-DDA3-424E-B60D-C2F8F0CC6D50}"/>
              </a:ext>
            </a:extLst>
          </p:cNvPr>
          <p:cNvSpPr txBox="1"/>
          <p:nvPr/>
        </p:nvSpPr>
        <p:spPr>
          <a:xfrm>
            <a:off x="3735659" y="4590585"/>
            <a:ext cx="2425389" cy="116955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dirty="0">
                <a:ea typeface="+mn-lt"/>
                <a:cs typeface="+mn-lt"/>
              </a:rPr>
              <a:t> Preuves émergentes d’un intérêt </a:t>
            </a:r>
            <a:endParaRPr lang="fr-FR" dirty="0">
              <a:ea typeface="+mn-lt"/>
              <a:cs typeface="+mn-lt"/>
            </a:endParaRPr>
          </a:p>
          <a:p>
            <a:endParaRPr lang="fr-FR" sz="1400" dirty="0">
              <a:ea typeface="+mn-lt"/>
              <a:cs typeface="+mn-lt"/>
            </a:endParaRPr>
          </a:p>
          <a:p>
            <a:r>
              <a:rPr lang="fr-FR" sz="1400" dirty="0">
                <a:ea typeface="+mn-lt"/>
                <a:cs typeface="+mn-lt"/>
              </a:rPr>
              <a:t>(polyphénol extrait de fruit, carnitine, vitamine C…)</a:t>
            </a:r>
            <a:endParaRPr lang="fr-FR" dirty="0">
              <a:ea typeface="+mn-lt"/>
              <a:cs typeface="+mn-lt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BEC0491D-233E-4FD6-CD51-F95226D75C83}"/>
              </a:ext>
            </a:extLst>
          </p:cNvPr>
          <p:cNvSpPr txBox="1">
            <a:spLocks/>
          </p:cNvSpPr>
          <p:nvPr/>
        </p:nvSpPr>
        <p:spPr>
          <a:xfrm>
            <a:off x="7160942" y="4011572"/>
            <a:ext cx="972015" cy="637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smtClean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pPr algn="ctr"/>
            <a:r>
              <a:rPr lang="fr-FR" sz="4400" dirty="0">
                <a:latin typeface="Aharoni"/>
                <a:cs typeface="Aharoni"/>
              </a:rPr>
              <a:t>C</a:t>
            </a:r>
            <a:endParaRPr lang="fr-FR" sz="4400" dirty="0">
              <a:cs typeface="Aharoni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94418F9-12FE-2E41-0943-D05D39E3F771}"/>
              </a:ext>
            </a:extLst>
          </p:cNvPr>
          <p:cNvSpPr txBox="1"/>
          <p:nvPr/>
        </p:nvSpPr>
        <p:spPr>
          <a:xfrm>
            <a:off x="6551342" y="4590585"/>
            <a:ext cx="2425389" cy="138499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dirty="0">
                <a:ea typeface="+mn-lt"/>
                <a:cs typeface="+mn-lt"/>
              </a:rPr>
              <a:t> Pas de preuves à la performance mais pas de danger pour la santé</a:t>
            </a:r>
            <a:endParaRPr lang="fr-FR" dirty="0">
              <a:ea typeface="+mn-lt"/>
              <a:cs typeface="+mn-lt"/>
            </a:endParaRPr>
          </a:p>
          <a:p>
            <a:endParaRPr lang="fr-FR" sz="1400" dirty="0">
              <a:ea typeface="+mn-lt"/>
              <a:cs typeface="+mn-lt"/>
            </a:endParaRPr>
          </a:p>
          <a:p>
            <a:r>
              <a:rPr lang="fr-FR" sz="1400" dirty="0">
                <a:ea typeface="+mn-lt"/>
                <a:cs typeface="+mn-lt"/>
              </a:rPr>
              <a:t>(magnésium, vitamine E…)</a:t>
            </a:r>
            <a:endParaRPr lang="fr-FR" dirty="0">
              <a:ea typeface="+mn-lt"/>
              <a:cs typeface="+mn-lt"/>
            </a:endParaRPr>
          </a:p>
          <a:p>
            <a:endParaRPr lang="fr-FR" sz="1400" dirty="0">
              <a:ea typeface="+mn-lt"/>
              <a:cs typeface="+mn-lt"/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A1EFEAD1-E589-4BF9-2342-DA9C018AA6C1}"/>
              </a:ext>
            </a:extLst>
          </p:cNvPr>
          <p:cNvSpPr txBox="1">
            <a:spLocks/>
          </p:cNvSpPr>
          <p:nvPr/>
        </p:nvSpPr>
        <p:spPr>
          <a:xfrm>
            <a:off x="10125307" y="4011572"/>
            <a:ext cx="972015" cy="637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smtClean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pPr algn="ctr"/>
            <a:r>
              <a:rPr lang="fr-FR" sz="4400" dirty="0">
                <a:cs typeface="Aharoni"/>
              </a:rPr>
              <a:t>D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58EDE2A-1F56-1421-EFF5-DBCE3A1D6278}"/>
              </a:ext>
            </a:extLst>
          </p:cNvPr>
          <p:cNvSpPr txBox="1"/>
          <p:nvPr/>
        </p:nvSpPr>
        <p:spPr>
          <a:xfrm>
            <a:off x="9394903" y="4590585"/>
            <a:ext cx="2425389" cy="954107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dirty="0">
                <a:ea typeface="+mn-lt"/>
                <a:cs typeface="+mn-lt"/>
              </a:rPr>
              <a:t> À éviter, dangereux pour la santé (stimulants, boosters hormonaux…)</a:t>
            </a:r>
            <a:endParaRPr lang="fr-FR" dirty="0">
              <a:ea typeface="+mn-lt"/>
              <a:cs typeface="+mn-lt"/>
            </a:endParaRPr>
          </a:p>
          <a:p>
            <a:endParaRPr lang="fr-FR" sz="1400" dirty="0">
              <a:ea typeface="+mn-lt"/>
              <a:cs typeface="+mn-lt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6C587D3-AD63-E4C7-0A2E-B52AA48BC640}"/>
              </a:ext>
            </a:extLst>
          </p:cNvPr>
          <p:cNvSpPr txBox="1"/>
          <p:nvPr/>
        </p:nvSpPr>
        <p:spPr>
          <a:xfrm>
            <a:off x="1440365" y="6021659"/>
            <a:ext cx="999892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ea typeface="+mn-lt"/>
                <a:cs typeface="+mn-lt"/>
              </a:rPr>
              <a:t> Les suppléments protidiques ne doivent pas dépasser le tiers des apports protidiques totaux </a:t>
            </a:r>
            <a:endParaRPr lang="fr-FR" dirty="0"/>
          </a:p>
          <a:p>
            <a:pPr algn="l"/>
            <a:endParaRPr lang="fr-FR" dirty="0"/>
          </a:p>
        </p:txBody>
      </p:sp>
      <p:sp>
        <p:nvSpPr>
          <p:cNvPr id="18" name="Vague 17"/>
          <p:cNvSpPr/>
          <p:nvPr/>
        </p:nvSpPr>
        <p:spPr>
          <a:xfrm>
            <a:off x="0" y="6331845"/>
            <a:ext cx="12192000" cy="523702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139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4E38A9-D20B-E737-A3D3-4757267D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69"/>
            <a:ext cx="10515600" cy="1082504"/>
          </a:xfrm>
        </p:spPr>
        <p:txBody>
          <a:bodyPr>
            <a:normAutofit/>
          </a:bodyPr>
          <a:lstStyle/>
          <a:p>
            <a:pPr algn="ctr"/>
            <a:r>
              <a:rPr lang="fr-FR" sz="4400" dirty="0">
                <a:latin typeface="Bahnschrift SemiBold" panose="020B0502040204020203" pitchFamily="34" charset="0"/>
              </a:rPr>
              <a:t>L’ALIMENTATION DU SPORTIF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5D26A5-1CD8-BBFF-CFD1-85BAE5CCB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224"/>
            <a:ext cx="10515600" cy="37033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dirty="0"/>
              <a:t>Objectif : </a:t>
            </a:r>
            <a:r>
              <a:rPr lang="fr-FR" dirty="0">
                <a:ea typeface="+mn-lt"/>
                <a:cs typeface="+mn-lt"/>
              </a:rPr>
              <a:t> Bonne couverture des besoins nutritionnels pour être performant</a:t>
            </a:r>
            <a:endParaRPr lang="fr-FR" dirty="0"/>
          </a:p>
          <a:p>
            <a:pPr marL="0" indent="0" algn="ctr">
              <a:buNone/>
            </a:pPr>
            <a:endParaRPr lang="fr-FR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1E6CD120-054B-238B-7C32-63FBFF7D6C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05" t="7865" r="19661" b="3745"/>
          <a:stretch/>
        </p:blipFill>
        <p:spPr>
          <a:xfrm>
            <a:off x="2280424" y="3622586"/>
            <a:ext cx="1116279" cy="1444207"/>
          </a:xfrm>
          <a:prstGeom prst="rect">
            <a:avLst/>
          </a:prstGeom>
        </p:spPr>
      </p:pic>
      <p:sp>
        <p:nvSpPr>
          <p:cNvPr id="5" name="Organigramme : Connecteur 4">
            <a:extLst>
              <a:ext uri="{FF2B5EF4-FFF2-40B4-BE49-F238E27FC236}">
                <a16:creationId xmlns:a16="http://schemas.microsoft.com/office/drawing/2014/main" id="{C2C0525C-1369-0AFD-F577-F1C0A45F40A8}"/>
              </a:ext>
            </a:extLst>
          </p:cNvPr>
          <p:cNvSpPr/>
          <p:nvPr/>
        </p:nvSpPr>
        <p:spPr>
          <a:xfrm>
            <a:off x="1867829" y="3391828"/>
            <a:ext cx="1951462" cy="1895707"/>
          </a:xfrm>
          <a:prstGeom prst="flowChartConnector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1C074EE-1A95-F0AB-B7B0-440821BDE59E}"/>
              </a:ext>
            </a:extLst>
          </p:cNvPr>
          <p:cNvSpPr txBox="1"/>
          <p:nvPr/>
        </p:nvSpPr>
        <p:spPr>
          <a:xfrm>
            <a:off x="1636944" y="2684364"/>
            <a:ext cx="9478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/>
              <a:t>Age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6ED3105-7633-9E1D-C847-29AEE37AC3EA}"/>
              </a:ext>
            </a:extLst>
          </p:cNvPr>
          <p:cNvSpPr txBox="1"/>
          <p:nvPr/>
        </p:nvSpPr>
        <p:spPr>
          <a:xfrm>
            <a:off x="3624144" y="2745353"/>
            <a:ext cx="9478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/>
              <a:t>Sexe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4EF9F62-F45E-ED4C-7279-B6E99ABDD7E1}"/>
              </a:ext>
            </a:extLst>
          </p:cNvPr>
          <p:cNvSpPr txBox="1"/>
          <p:nvPr/>
        </p:nvSpPr>
        <p:spPr>
          <a:xfrm>
            <a:off x="4255369" y="3944284"/>
            <a:ext cx="140876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/>
              <a:t>Capital génétique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BF0B486-B47C-6D97-90D2-07A5BCB2804B}"/>
              </a:ext>
            </a:extLst>
          </p:cNvPr>
          <p:cNvSpPr txBox="1"/>
          <p:nvPr/>
        </p:nvSpPr>
        <p:spPr>
          <a:xfrm>
            <a:off x="284804" y="4187440"/>
            <a:ext cx="13102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/>
              <a:t>Type d'activité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5A1A8C4-79BB-09C0-1F68-21B64767F40A}"/>
              </a:ext>
            </a:extLst>
          </p:cNvPr>
          <p:cNvSpPr txBox="1"/>
          <p:nvPr/>
        </p:nvSpPr>
        <p:spPr>
          <a:xfrm>
            <a:off x="1608181" y="5756439"/>
            <a:ext cx="261124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Niveau d'entrainement</a:t>
            </a:r>
          </a:p>
        </p:txBody>
      </p:sp>
      <p:pic>
        <p:nvPicPr>
          <p:cNvPr id="13" name="Image 13" descr="Une image contenant assiette, table, plat, légume&#10;&#10;Description générée automatiquement">
            <a:extLst>
              <a:ext uri="{FF2B5EF4-FFF2-40B4-BE49-F238E27FC236}">
                <a16:creationId xmlns:a16="http://schemas.microsoft.com/office/drawing/2014/main" id="{4D12F5B0-5036-4693-9674-47B0ADD03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130" y="3200399"/>
            <a:ext cx="2167054" cy="216705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82F1D7E-C818-6AE8-CDE9-7FCB2F85AABB}"/>
              </a:ext>
            </a:extLst>
          </p:cNvPr>
          <p:cNvSpPr txBox="1"/>
          <p:nvPr/>
        </p:nvSpPr>
        <p:spPr>
          <a:xfrm>
            <a:off x="6802243" y="2663473"/>
            <a:ext cx="16912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Type de sport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DDE7374-2218-2CE0-8561-CE0B59D1C1FC}"/>
              </a:ext>
            </a:extLst>
          </p:cNvPr>
          <p:cNvSpPr txBox="1"/>
          <p:nvPr/>
        </p:nvSpPr>
        <p:spPr>
          <a:xfrm>
            <a:off x="6372222" y="3960760"/>
            <a:ext cx="11429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/>
              <a:t>Durée de l'effort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0719079-3EB6-4950-6E5C-18042F7DED1C}"/>
              </a:ext>
            </a:extLst>
          </p:cNvPr>
          <p:cNvSpPr txBox="1"/>
          <p:nvPr/>
        </p:nvSpPr>
        <p:spPr>
          <a:xfrm>
            <a:off x="10935814" y="4371915"/>
            <a:ext cx="83597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/>
              <a:t>Type de l'effort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721C4A8-8DBE-0808-82C9-144C01D44303}"/>
              </a:ext>
            </a:extLst>
          </p:cNvPr>
          <p:cNvSpPr txBox="1"/>
          <p:nvPr/>
        </p:nvSpPr>
        <p:spPr>
          <a:xfrm>
            <a:off x="10482144" y="2475288"/>
            <a:ext cx="110582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/>
              <a:t>Intensité de l'effort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86DDBBD-8F69-3FB4-9139-24AF171160C8}"/>
              </a:ext>
            </a:extLst>
          </p:cNvPr>
          <p:cNvSpPr txBox="1"/>
          <p:nvPr/>
        </p:nvSpPr>
        <p:spPr>
          <a:xfrm>
            <a:off x="7657170" y="5807105"/>
            <a:ext cx="28249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Morphologie de </a:t>
            </a:r>
            <a:r>
              <a:rPr lang="fr-FR" dirty="0" smtClean="0"/>
              <a:t>l'athlète</a:t>
            </a:r>
            <a:endParaRPr lang="fr-FR" dirty="0"/>
          </a:p>
        </p:txBody>
      </p:sp>
      <p:sp>
        <p:nvSpPr>
          <p:cNvPr id="20" name="Vague 19"/>
          <p:cNvSpPr/>
          <p:nvPr/>
        </p:nvSpPr>
        <p:spPr>
          <a:xfrm>
            <a:off x="0" y="6331845"/>
            <a:ext cx="12192000" cy="523702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1" name="Image 6">
            <a:extLst>
              <a:ext uri="{FF2B5EF4-FFF2-40B4-BE49-F238E27FC236}">
                <a16:creationId xmlns:a16="http://schemas.microsoft.com/office/drawing/2014/main" id="{4913C830-0B4A-C6B0-2D2A-E5D592399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852" y="1249205"/>
            <a:ext cx="558658" cy="558658"/>
          </a:xfrm>
          <a:prstGeom prst="rect">
            <a:avLst/>
          </a:prstGeom>
        </p:spPr>
      </p:pic>
      <p:cxnSp>
        <p:nvCxnSpPr>
          <p:cNvPr id="14" name="Connecteur droit 13"/>
          <p:cNvCxnSpPr>
            <a:stCxn id="6" idx="2"/>
          </p:cNvCxnSpPr>
          <p:nvPr/>
        </p:nvCxnSpPr>
        <p:spPr>
          <a:xfrm>
            <a:off x="2110871" y="3053696"/>
            <a:ext cx="258256" cy="401428"/>
          </a:xfrm>
          <a:prstGeom prst="line">
            <a:avLst/>
          </a:prstGeom>
          <a:ln>
            <a:solidFill>
              <a:srgbClr val="008892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3643155" y="3137272"/>
            <a:ext cx="224457" cy="467587"/>
          </a:xfrm>
          <a:prstGeom prst="line">
            <a:avLst/>
          </a:prstGeom>
          <a:ln>
            <a:solidFill>
              <a:srgbClr val="008892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3854995" y="4258429"/>
            <a:ext cx="544449" cy="216"/>
          </a:xfrm>
          <a:prstGeom prst="line">
            <a:avLst/>
          </a:prstGeom>
          <a:ln>
            <a:solidFill>
              <a:srgbClr val="008892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5" idx="4"/>
          </p:cNvCxnSpPr>
          <p:nvPr/>
        </p:nvCxnSpPr>
        <p:spPr>
          <a:xfrm flipH="1">
            <a:off x="2833895" y="5287535"/>
            <a:ext cx="9665" cy="506185"/>
          </a:xfrm>
          <a:prstGeom prst="line">
            <a:avLst/>
          </a:prstGeom>
          <a:ln>
            <a:solidFill>
              <a:srgbClr val="008892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1424117" y="4481431"/>
            <a:ext cx="372156" cy="0"/>
          </a:xfrm>
          <a:prstGeom prst="line">
            <a:avLst/>
          </a:prstGeom>
          <a:ln>
            <a:solidFill>
              <a:srgbClr val="008892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8085058" y="3032805"/>
            <a:ext cx="258256" cy="401428"/>
          </a:xfrm>
          <a:prstGeom prst="line">
            <a:avLst/>
          </a:prstGeom>
          <a:ln>
            <a:solidFill>
              <a:schemeClr val="accent3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10035747" y="3308891"/>
            <a:ext cx="579828" cy="329077"/>
          </a:xfrm>
          <a:prstGeom prst="line">
            <a:avLst/>
          </a:prstGeom>
          <a:ln>
            <a:solidFill>
              <a:schemeClr val="accent3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37"/>
          <p:cNvCxnSpPr>
            <a:endCxn id="17" idx="1"/>
          </p:cNvCxnSpPr>
          <p:nvPr/>
        </p:nvCxnSpPr>
        <p:spPr>
          <a:xfrm>
            <a:off x="10153184" y="4674568"/>
            <a:ext cx="782630" cy="159012"/>
          </a:xfrm>
          <a:prstGeom prst="line">
            <a:avLst/>
          </a:prstGeom>
          <a:ln>
            <a:solidFill>
              <a:schemeClr val="accent3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9069657" y="5428651"/>
            <a:ext cx="7750" cy="446092"/>
          </a:xfrm>
          <a:prstGeom prst="line">
            <a:avLst/>
          </a:prstGeom>
          <a:ln>
            <a:solidFill>
              <a:schemeClr val="accent3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42"/>
          <p:cNvCxnSpPr>
            <a:endCxn id="13" idx="1"/>
          </p:cNvCxnSpPr>
          <p:nvPr/>
        </p:nvCxnSpPr>
        <p:spPr>
          <a:xfrm>
            <a:off x="7488160" y="4273982"/>
            <a:ext cx="497970" cy="9944"/>
          </a:xfrm>
          <a:prstGeom prst="line">
            <a:avLst/>
          </a:prstGeom>
          <a:ln>
            <a:solidFill>
              <a:schemeClr val="accent3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13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448097"/>
            <a:ext cx="10515600" cy="48423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latin typeface="Bahnschrift SemiBold" panose="020B0502040204020203" pitchFamily="34" charset="0"/>
                <a:cs typeface="Aharoni"/>
              </a:rPr>
              <a:t>Compléments alimentaires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5312" y="1497631"/>
            <a:ext cx="10515600" cy="4236087"/>
          </a:xfrm>
        </p:spPr>
        <p:txBody>
          <a:bodyPr>
            <a:noAutofit/>
          </a:bodyPr>
          <a:lstStyle/>
          <a:p>
            <a:r>
              <a:rPr lang="fr-FR" dirty="0">
                <a:ea typeface="+mn-lt"/>
                <a:cs typeface="+mn-lt"/>
              </a:rPr>
              <a:t>Pas de prescription de CA sauf en cas de déficience avérée, identifiée par un  professionnel de santé (méd., </a:t>
            </a:r>
            <a:r>
              <a:rPr lang="fr-FR" dirty="0" err="1">
                <a:ea typeface="+mn-lt"/>
                <a:cs typeface="+mn-lt"/>
              </a:rPr>
              <a:t>diet</a:t>
            </a:r>
            <a:r>
              <a:rPr lang="fr-FR" dirty="0" smtClean="0">
                <a:ea typeface="+mn-lt"/>
                <a:cs typeface="+mn-lt"/>
              </a:rPr>
              <a:t>.)</a:t>
            </a:r>
          </a:p>
          <a:p>
            <a:endParaRPr lang="fr-FR" dirty="0">
              <a:ea typeface="+mn-lt"/>
              <a:cs typeface="+mn-lt"/>
            </a:endParaRPr>
          </a:p>
          <a:p>
            <a:r>
              <a:rPr lang="fr-FR" dirty="0">
                <a:ea typeface="+mn-lt"/>
                <a:cs typeface="+mn-lt"/>
              </a:rPr>
              <a:t>Ne se substitue pas à une alimentation variée et </a:t>
            </a:r>
            <a:r>
              <a:rPr lang="fr-FR" dirty="0" smtClean="0">
                <a:ea typeface="+mn-lt"/>
                <a:cs typeface="+mn-lt"/>
              </a:rPr>
              <a:t>équilibrée</a:t>
            </a:r>
          </a:p>
          <a:p>
            <a:endParaRPr lang="fr-FR" dirty="0">
              <a:ea typeface="+mn-lt"/>
              <a:cs typeface="+mn-lt"/>
            </a:endParaRPr>
          </a:p>
          <a:p>
            <a:r>
              <a:rPr lang="fr-FR" dirty="0">
                <a:ea typeface="+mn-lt"/>
                <a:cs typeface="+mn-lt"/>
              </a:rPr>
              <a:t>Les suppléments protidiques ne doivent pas dépasser le tiers des apports protidiques </a:t>
            </a:r>
            <a:r>
              <a:rPr lang="fr-FR" dirty="0" smtClean="0">
                <a:ea typeface="+mn-lt"/>
                <a:cs typeface="+mn-lt"/>
              </a:rPr>
              <a:t>totaux</a:t>
            </a:r>
          </a:p>
          <a:p>
            <a:endParaRPr lang="fr-FR" dirty="0">
              <a:ea typeface="+mn-lt"/>
              <a:cs typeface="+mn-lt"/>
            </a:endParaRPr>
          </a:p>
          <a:p>
            <a:r>
              <a:rPr lang="fr-FR" dirty="0">
                <a:ea typeface="+mn-lt"/>
                <a:cs typeface="+mn-lt"/>
              </a:rPr>
              <a:t>Norme AFNOR </a:t>
            </a:r>
            <a:r>
              <a:rPr lang="fr-FR" dirty="0" smtClean="0">
                <a:ea typeface="+mn-lt"/>
                <a:cs typeface="+mn-lt"/>
              </a:rPr>
              <a:t>NF-V94-001</a:t>
            </a:r>
          </a:p>
          <a:p>
            <a:endParaRPr lang="fr-FR" dirty="0">
              <a:ea typeface="+mn-lt"/>
              <a:cs typeface="+mn-lt"/>
            </a:endParaRPr>
          </a:p>
          <a:p>
            <a:r>
              <a:rPr lang="fr-FR" dirty="0" smtClean="0">
                <a:ea typeface="+mn-lt"/>
                <a:cs typeface="+mn-lt"/>
              </a:rPr>
              <a:t>Label indépendant </a:t>
            </a:r>
            <a:r>
              <a:rPr lang="fr-FR" dirty="0">
                <a:ea typeface="+mn-lt"/>
                <a:cs typeface="+mn-lt"/>
              </a:rPr>
              <a:t>certifié anti-dopage (Sport-</a:t>
            </a:r>
            <a:r>
              <a:rPr lang="fr-FR" dirty="0" err="1">
                <a:ea typeface="+mn-lt"/>
                <a:cs typeface="+mn-lt"/>
              </a:rPr>
              <a:t>Protect</a:t>
            </a:r>
            <a:r>
              <a:rPr lang="fr-FR" dirty="0">
                <a:ea typeface="+mn-lt"/>
                <a:cs typeface="+mn-lt"/>
              </a:rPr>
              <a:t>…)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315409"/>
            <a:ext cx="12193057" cy="542591"/>
          </a:xfrm>
          <a:prstGeom prst="rect">
            <a:avLst/>
          </a:prstGeom>
        </p:spPr>
      </p:pic>
      <p:sp>
        <p:nvSpPr>
          <p:cNvPr id="6" name="Vague 5"/>
          <p:cNvSpPr/>
          <p:nvPr/>
        </p:nvSpPr>
        <p:spPr>
          <a:xfrm>
            <a:off x="0" y="6331845"/>
            <a:ext cx="12192000" cy="523702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812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-15920"/>
            <a:ext cx="12192000" cy="6858000"/>
          </a:xfrm>
          <a:prstGeom prst="rect">
            <a:avLst/>
          </a:prstGeom>
          <a:solidFill>
            <a:schemeClr val="bg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2160023" cy="471637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464067" y="535186"/>
            <a:ext cx="9097398" cy="15558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4083"/>
              </a:lnSpc>
            </a:pPr>
            <a:r>
              <a:rPr lang="en-US" sz="44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Bahnschrift SemiBold" panose="020B0502040204020203" pitchFamily="34" charset="0"/>
                <a:cs typeface="Aharoni"/>
              </a:rPr>
              <a:t>Conclusion sur l'importance de l'alimentation pour la performance sportive</a:t>
            </a: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24348" y="2348161"/>
            <a:ext cx="829767" cy="132764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828280" y="2454938"/>
            <a:ext cx="2104430" cy="2592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042"/>
              </a:lnSpc>
            </a:pPr>
            <a:r>
              <a:rPr lang="en-US" b="1" dirty="0">
                <a:solidFill>
                  <a:schemeClr val="dk1"/>
                </a:solidFill>
                <a:ea typeface="+mn-lt"/>
                <a:cs typeface="+mn-lt"/>
              </a:rPr>
              <a:t>Performance Optimale</a:t>
            </a:r>
          </a:p>
        </p:txBody>
      </p:sp>
      <p:sp>
        <p:nvSpPr>
          <p:cNvPr id="8" name="Text 4"/>
          <p:cNvSpPr/>
          <p:nvPr/>
        </p:nvSpPr>
        <p:spPr>
          <a:xfrm>
            <a:off x="3828280" y="2814112"/>
            <a:ext cx="7606533" cy="5310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>
              <a:lnSpc>
                <a:spcPts val="2091"/>
              </a:lnSpc>
            </a:pPr>
            <a:r>
              <a:rPr lang="en-US" sz="1600" dirty="0">
                <a:solidFill>
                  <a:schemeClr val="dk1"/>
                </a:solidFill>
                <a:ea typeface="+mn-lt"/>
                <a:cs typeface="+mn-lt"/>
              </a:rPr>
              <a:t>La nutrition joue un rôle vital dans l'optimisation des performances, la récupération et la prévention des blessures chez les athlètes de tous niveaux.</a:t>
            </a: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24347" y="3603945"/>
            <a:ext cx="829767" cy="132764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828280" y="3668863"/>
            <a:ext cx="1659533" cy="2592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042"/>
              </a:lnSpc>
            </a:pPr>
            <a:r>
              <a:rPr lang="en-US" b="1" dirty="0">
                <a:solidFill>
                  <a:schemeClr val="dk1"/>
                </a:solidFill>
                <a:ea typeface="+mn-lt"/>
                <a:cs typeface="+mn-lt"/>
              </a:rPr>
              <a:t>Équilibre Nutritif</a:t>
            </a:r>
          </a:p>
        </p:txBody>
      </p:sp>
      <p:sp>
        <p:nvSpPr>
          <p:cNvPr id="11" name="Text 6"/>
          <p:cNvSpPr/>
          <p:nvPr/>
        </p:nvSpPr>
        <p:spPr>
          <a:xfrm>
            <a:off x="3900493" y="4063636"/>
            <a:ext cx="7534320" cy="5310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091"/>
              </a:lnSpc>
            </a:pPr>
            <a:r>
              <a:rPr lang="en-US" sz="1600" dirty="0">
                <a:solidFill>
                  <a:schemeClr val="dk1"/>
                </a:solidFill>
                <a:ea typeface="+mn-lt"/>
                <a:cs typeface="+mn-lt"/>
              </a:rPr>
              <a:t>Un équilibre adéquat de nutriments peut aider à maintenir une santé optimale et à soutenir les objectifs sportifs à long terme.</a:t>
            </a: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24348" y="4859728"/>
            <a:ext cx="829767" cy="132764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3828280" y="4915185"/>
            <a:ext cx="2492573" cy="2592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042"/>
              </a:lnSpc>
            </a:pPr>
            <a:r>
              <a:rPr lang="en-US" b="1" dirty="0">
                <a:solidFill>
                  <a:schemeClr val="dk1"/>
                </a:solidFill>
                <a:ea typeface="+mn-lt"/>
                <a:cs typeface="+mn-lt"/>
              </a:rPr>
              <a:t>Consulter un Professionnel</a:t>
            </a:r>
          </a:p>
        </p:txBody>
      </p:sp>
      <p:sp>
        <p:nvSpPr>
          <p:cNvPr id="14" name="Text 8"/>
          <p:cNvSpPr/>
          <p:nvPr/>
        </p:nvSpPr>
        <p:spPr>
          <a:xfrm>
            <a:off x="3900493" y="5239022"/>
            <a:ext cx="7534320" cy="5310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>
              <a:lnSpc>
                <a:spcPts val="2091"/>
              </a:lnSpc>
            </a:pPr>
            <a:r>
              <a:rPr lang="en-US" sz="1600" dirty="0">
                <a:solidFill>
                  <a:schemeClr val="dk1"/>
                </a:solidFill>
                <a:ea typeface="+mn-lt"/>
                <a:cs typeface="+mn-lt"/>
              </a:rPr>
              <a:t>La consultation d'un nutritionniste spécialisé dans le sport peut fournir des recommandations personnalisées pour une alimentation adaptée à chaque athlète.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29" y="6331329"/>
            <a:ext cx="12193057" cy="542591"/>
          </a:xfrm>
          <a:prstGeom prst="rect">
            <a:avLst/>
          </a:prstGeom>
        </p:spPr>
      </p:pic>
      <p:sp>
        <p:nvSpPr>
          <p:cNvPr id="16" name="Vague 15"/>
          <p:cNvSpPr/>
          <p:nvPr/>
        </p:nvSpPr>
        <p:spPr>
          <a:xfrm>
            <a:off x="0" y="6331845"/>
            <a:ext cx="12192000" cy="523702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914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98DF0F-754F-B208-3F38-F4134E054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652"/>
            <a:ext cx="10515600" cy="9419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fr-FR" sz="4400" dirty="0">
                <a:latin typeface="Bahnschrift SemiBold" panose="020B0502040204020203" pitchFamily="34" charset="0"/>
                <a:cs typeface="Aharoni"/>
              </a:rPr>
              <a:t>Quelques recettes</a:t>
            </a:r>
            <a:r>
              <a:rPr lang="fr-FR" dirty="0">
                <a:latin typeface="Bahnschrift SemiBold" panose="020B0502040204020203" pitchFamily="34" charset="0"/>
                <a:cs typeface="Aharoni"/>
              </a:rPr>
              <a:t> </a:t>
            </a:r>
            <a:br>
              <a:rPr lang="fr-FR" dirty="0">
                <a:latin typeface="Bahnschrift SemiBold" panose="020B0502040204020203" pitchFamily="34" charset="0"/>
                <a:cs typeface="Aharoni"/>
              </a:rPr>
            </a:br>
            <a:r>
              <a:rPr lang="fr-FR" sz="2000" dirty="0">
                <a:latin typeface="Bahnschrift SemiBold" panose="020B0502040204020203" pitchFamily="34" charset="0"/>
                <a:cs typeface="Aharoni"/>
              </a:rPr>
              <a:t>(tiré du livre « l’assiette du </a:t>
            </a:r>
            <a:r>
              <a:rPr lang="fr-FR" sz="2000" dirty="0" err="1">
                <a:latin typeface="Bahnschrift SemiBold" panose="020B0502040204020203" pitchFamily="34" charset="0"/>
                <a:cs typeface="Aharoni"/>
              </a:rPr>
              <a:t>runner</a:t>
            </a:r>
            <a:r>
              <a:rPr lang="fr-FR" sz="2000" dirty="0">
                <a:latin typeface="Bahnschrift SemiBold" panose="020B0502040204020203" pitchFamily="34" charset="0"/>
                <a:cs typeface="Aharoni"/>
              </a:rPr>
              <a:t> » Thomas </a:t>
            </a:r>
            <a:r>
              <a:rPr lang="fr-FR" sz="2000" dirty="0" err="1">
                <a:latin typeface="Bahnschrift SemiBold" panose="020B0502040204020203" pitchFamily="34" charset="0"/>
                <a:cs typeface="Aharoni"/>
              </a:rPr>
              <a:t>Ladrat</a:t>
            </a:r>
            <a:r>
              <a:rPr lang="fr-FR" sz="2000" dirty="0">
                <a:latin typeface="Bahnschrift SemiBold" panose="020B0502040204020203" pitchFamily="34" charset="0"/>
                <a:cs typeface="Aharoni"/>
              </a:rPr>
              <a:t> diététicien-nutritionniste)</a:t>
            </a:r>
            <a:endParaRPr lang="fr-FR" sz="2000" dirty="0">
              <a:latin typeface="Bahnschrift SemiBold" panose="020B0502040204020203" pitchFamily="34" charset="0"/>
            </a:endParaRPr>
          </a:p>
        </p:txBody>
      </p:sp>
      <p:sp>
        <p:nvSpPr>
          <p:cNvPr id="6" name="Vague 5"/>
          <p:cNvSpPr/>
          <p:nvPr/>
        </p:nvSpPr>
        <p:spPr>
          <a:xfrm>
            <a:off x="0" y="6331845"/>
            <a:ext cx="12192000" cy="523702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1" r="58873"/>
          <a:stretch/>
        </p:blipFill>
        <p:spPr>
          <a:xfrm>
            <a:off x="1140526" y="1829742"/>
            <a:ext cx="1426424" cy="212734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4" r="59133"/>
          <a:stretch/>
        </p:blipFill>
        <p:spPr>
          <a:xfrm>
            <a:off x="5110975" y="1828556"/>
            <a:ext cx="1431472" cy="209233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1" r="61163" b="3158"/>
          <a:stretch/>
        </p:blipFill>
        <p:spPr>
          <a:xfrm>
            <a:off x="8963257" y="1783981"/>
            <a:ext cx="1474677" cy="218148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7076" y="1243781"/>
            <a:ext cx="2693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Boisson énergétique au raisin</a:t>
            </a:r>
            <a:endParaRPr lang="fr-FR" sz="1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44870" y="3879874"/>
            <a:ext cx="35142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 smtClean="0"/>
              <a:t>Ingrédients pour 1L de boisson: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 smtClean="0"/>
              <a:t>300ml de jus de raisin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 smtClean="0"/>
              <a:t>700ml eau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 smtClean="0"/>
              <a:t>1g à 1,5g de sel</a:t>
            </a:r>
          </a:p>
          <a:p>
            <a:r>
              <a:rPr lang="fr-FR" sz="1200" dirty="0" smtClean="0"/>
              <a:t>Ajuster la dilution en fonction des conditions</a:t>
            </a:r>
          </a:p>
          <a:p>
            <a:r>
              <a:rPr lang="fr-FR" sz="1200" dirty="0" smtClean="0"/>
              <a:t>Valeurs nutritionnelles pour 1L:</a:t>
            </a:r>
          </a:p>
          <a:p>
            <a:r>
              <a:rPr lang="fr-FR" sz="1200" dirty="0" smtClean="0"/>
              <a:t>180 kcal ; 45g glucides ; 0g lipides ; 0g protéines</a:t>
            </a:r>
            <a:endParaRPr lang="fr-FR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480049" y="1243780"/>
            <a:ext cx="2693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Gâteau de l’effort au cacao</a:t>
            </a:r>
            <a:endParaRPr lang="fr-FR" sz="1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04034" y="3879874"/>
            <a:ext cx="364755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 smtClean="0"/>
              <a:t>Ingrédients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 smtClean="0"/>
              <a:t>150g miel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 smtClean="0"/>
              <a:t>100g sucre de canne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 smtClean="0"/>
              <a:t>20cl lait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 smtClean="0"/>
              <a:t>80g chocolat noir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 smtClean="0"/>
              <a:t>200g farine de blé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 smtClean="0"/>
              <a:t>1sachet de levure chimique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 smtClean="0"/>
              <a:t>2 CS cacao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 smtClean="0"/>
              <a:t>½ cc sel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 smtClean="0"/>
              <a:t>1 œuf + 1 blanc œuf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 smtClean="0"/>
              <a:t>50g amandes en poudre</a:t>
            </a:r>
          </a:p>
          <a:p>
            <a:r>
              <a:rPr lang="fr-FR" sz="1200" dirty="0" smtClean="0"/>
              <a:t>Valeurs nutritionnelles pour 1 portion:</a:t>
            </a:r>
          </a:p>
          <a:p>
            <a:r>
              <a:rPr lang="fr-FR" sz="1200" dirty="0" smtClean="0"/>
              <a:t>515 kcal ; 80g glucides ; 15g lipides ; 15g protéines</a:t>
            </a:r>
            <a:endParaRPr lang="fr-FR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8384770" y="3995716"/>
            <a:ext cx="35273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 smtClean="0"/>
              <a:t>Ingrédients pour une quinzaine de barres: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 smtClean="0"/>
              <a:t>120g miel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 smtClean="0"/>
              <a:t>60g de purée de noisettes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 smtClean="0"/>
              <a:t>80 g d’abricots secs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 smtClean="0"/>
              <a:t>60g de noisettes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 smtClean="0"/>
              <a:t>100g riz soufflé nature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 smtClean="0"/>
              <a:t>20g sucre de canne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 smtClean="0"/>
              <a:t>40g huile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 smtClean="0"/>
              <a:t>1 pincée fleur de sel</a:t>
            </a:r>
          </a:p>
          <a:p>
            <a:r>
              <a:rPr lang="fr-FR" sz="1200" dirty="0" smtClean="0"/>
              <a:t>Valeurs nutritionnelles pour 1 portion:</a:t>
            </a:r>
          </a:p>
          <a:p>
            <a:r>
              <a:rPr lang="fr-FR" sz="1200" dirty="0" smtClean="0"/>
              <a:t>158 kcal ; 19g glucides ; 8g lipides ; 2g protéines</a:t>
            </a:r>
            <a:endParaRPr lang="fr-FR" sz="1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8118406" y="1168957"/>
            <a:ext cx="3164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Barres de céréales soufflées aux fruits secs</a:t>
            </a:r>
            <a:endParaRPr lang="fr-FR" sz="1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585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9" descr="Une image contenant alimentation, bouteille, table, boisson&#10;&#10;Description générée automatiquement">
            <a:extLst>
              <a:ext uri="{FF2B5EF4-FFF2-40B4-BE49-F238E27FC236}">
                <a16:creationId xmlns:a16="http://schemas.microsoft.com/office/drawing/2014/main" id="{397808C2-974D-CF90-B9FE-8CCB03B758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56" r="13168" b="-1"/>
          <a:stretch/>
        </p:blipFill>
        <p:spPr>
          <a:xfrm>
            <a:off x="594359" y="596644"/>
            <a:ext cx="6808072" cy="566471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210C8D7-8608-BB4A-E73E-F00D1F2A8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114" y="1841632"/>
            <a:ext cx="3752124" cy="337733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600" dirty="0">
                <a:latin typeface="Bahnschrift SemiBold" panose="020B0502040204020203" pitchFamily="34" charset="0"/>
              </a:rPr>
              <a:t>Merci </a:t>
            </a:r>
            <a:r>
              <a:rPr lang="en-US" sz="6600" dirty="0" smtClean="0">
                <a:latin typeface="Bahnschrift SemiBold" panose="020B0502040204020203" pitchFamily="34" charset="0"/>
              </a:rPr>
              <a:t>pour </a:t>
            </a:r>
            <a:r>
              <a:rPr lang="fr-FR" sz="6600" dirty="0" smtClean="0">
                <a:latin typeface="Bahnschrift SemiBold" panose="020B0502040204020203" pitchFamily="34" charset="0"/>
              </a:rPr>
              <a:t>votre</a:t>
            </a:r>
            <a:r>
              <a:rPr lang="en-US" sz="6600" dirty="0" smtClean="0">
                <a:latin typeface="Bahnschrift SemiBold" panose="020B0502040204020203" pitchFamily="34" charset="0"/>
              </a:rPr>
              <a:t> </a:t>
            </a:r>
            <a:r>
              <a:rPr lang="en-US" sz="6600" dirty="0">
                <a:latin typeface="Bahnschrift SemiBold" panose="020B0502040204020203" pitchFamily="34" charset="0"/>
              </a:rPr>
              <a:t>attention</a:t>
            </a:r>
          </a:p>
        </p:txBody>
      </p:sp>
    </p:spTree>
    <p:extLst>
      <p:ext uri="{BB962C8B-B14F-4D97-AF65-F5344CB8AC3E}">
        <p14:creationId xmlns:p14="http://schemas.microsoft.com/office/powerpoint/2010/main" val="17647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AAA531-9B58-E4E8-BC63-D48DCE4DC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553" y="1537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>
                <a:latin typeface="Bahnschrift SemiBold" panose="020B0502040204020203" pitchFamily="34" charset="0"/>
                <a:cs typeface="Aharoni"/>
              </a:rPr>
              <a:t>RAPPEL DES RÉFÉRENCES NUTRITIONNELLES POUR LA POPULATION GÉNÉRALE</a:t>
            </a:r>
            <a:endParaRPr lang="fr-FR" sz="3200" dirty="0">
              <a:latin typeface="Bahnschrift SemiBold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29A8C2-4EC9-B56E-5E0C-0988295FC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429" y="2126728"/>
            <a:ext cx="5581186" cy="3557722"/>
          </a:xfr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fr-FR" dirty="0">
              <a:ea typeface="+mn-lt"/>
              <a:cs typeface="+mn-lt"/>
            </a:endParaRPr>
          </a:p>
          <a:p>
            <a:pPr marL="0" indent="0">
              <a:buNone/>
            </a:pPr>
            <a:endParaRPr lang="fr-FR" dirty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fr-FR" dirty="0">
                <a:ea typeface="+mn-lt"/>
                <a:cs typeface="+mn-lt"/>
              </a:rPr>
              <a:t>Protéines = 15 à 20 % AET  soit   0,83 g /kg/j</a:t>
            </a:r>
            <a:endParaRPr lang="fr-FR" dirty="0"/>
          </a:p>
          <a:p>
            <a:pPr marL="0" indent="0" algn="ctr">
              <a:buNone/>
            </a:pPr>
            <a:endParaRPr lang="fr-FR" dirty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fr-FR" dirty="0">
                <a:ea typeface="+mn-lt"/>
                <a:cs typeface="+mn-lt"/>
              </a:rPr>
              <a:t>Lipides = 30 à 35% AET</a:t>
            </a:r>
            <a:endParaRPr lang="fr-FR" dirty="0"/>
          </a:p>
          <a:p>
            <a:pPr marL="0" indent="0" algn="ctr">
              <a:buNone/>
            </a:pPr>
            <a:endParaRPr lang="fr-FR" dirty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fr-FR" dirty="0">
                <a:ea typeface="+mn-lt"/>
                <a:cs typeface="+mn-lt"/>
              </a:rPr>
              <a:t>Glucides = 50 à 55 % AET</a:t>
            </a:r>
            <a:endParaRPr lang="fr-FR" dirty="0"/>
          </a:p>
          <a:p>
            <a:endParaRPr lang="fr-FR" dirty="0"/>
          </a:p>
        </p:txBody>
      </p:sp>
      <p:sp>
        <p:nvSpPr>
          <p:cNvPr id="6" name="Vague 5"/>
          <p:cNvSpPr/>
          <p:nvPr/>
        </p:nvSpPr>
        <p:spPr>
          <a:xfrm>
            <a:off x="0" y="6331845"/>
            <a:ext cx="12192000" cy="523702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12"/>
          <a:stretch/>
        </p:blipFill>
        <p:spPr>
          <a:xfrm>
            <a:off x="891742" y="2710566"/>
            <a:ext cx="3098367" cy="257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24DE8D-47E6-05DE-57D7-5E61FAE2F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644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3200" dirty="0">
                <a:latin typeface="Bahnschrift SemiBold" panose="020B0502040204020203" pitchFamily="34" charset="0"/>
                <a:cs typeface="Aharoni"/>
              </a:rPr>
              <a:t>RÔLE DES MACRONUTRIMENTS</a:t>
            </a:r>
            <a:br>
              <a:rPr lang="fr-FR" sz="3200" dirty="0">
                <a:latin typeface="Bahnschrift SemiBold" panose="020B0502040204020203" pitchFamily="34" charset="0"/>
                <a:cs typeface="Aharoni"/>
              </a:rPr>
            </a:br>
            <a:r>
              <a:rPr lang="fr-FR" sz="3200" dirty="0">
                <a:latin typeface="Bahnschrift SemiBold" panose="020B0502040204020203" pitchFamily="34" charset="0"/>
                <a:cs typeface="Aharoni"/>
              </a:rPr>
              <a:t>- LES GLUCIDES-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AE443D3-F95A-3532-6096-3996A6FC782A}"/>
              </a:ext>
            </a:extLst>
          </p:cNvPr>
          <p:cNvSpPr txBox="1"/>
          <p:nvPr/>
        </p:nvSpPr>
        <p:spPr>
          <a:xfrm>
            <a:off x="3981914" y="1438095"/>
            <a:ext cx="42281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1er carburant de l'organisme - énergie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63014FA-BAA1-E518-35CF-0904910A7A9C}"/>
              </a:ext>
            </a:extLst>
          </p:cNvPr>
          <p:cNvSpPr txBox="1"/>
          <p:nvPr/>
        </p:nvSpPr>
        <p:spPr>
          <a:xfrm>
            <a:off x="838200" y="1915664"/>
            <a:ext cx="5036632" cy="4339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 u="sng" dirty="0">
                <a:latin typeface="Aharoni"/>
                <a:cs typeface="Aharoni"/>
              </a:rPr>
              <a:t>Les glucides complexes</a:t>
            </a:r>
            <a:endParaRPr lang="fr-FR" dirty="0"/>
          </a:p>
          <a:p>
            <a:pPr algn="ctr"/>
            <a:endParaRPr lang="fr-FR" sz="2000" u="sng" dirty="0">
              <a:latin typeface="Aharoni"/>
              <a:ea typeface="+mn-lt"/>
              <a:cs typeface="Aharoni"/>
            </a:endParaRPr>
          </a:p>
          <a:p>
            <a:pPr algn="ctr"/>
            <a:endParaRPr lang="fr-FR" sz="2000" u="sng" dirty="0">
              <a:latin typeface="Aharoni"/>
              <a:ea typeface="+mn-lt"/>
              <a:cs typeface="Aharoni"/>
            </a:endParaRPr>
          </a:p>
          <a:p>
            <a:endParaRPr lang="fr-FR" dirty="0">
              <a:ea typeface="+mn-lt"/>
              <a:cs typeface="Aharoni"/>
            </a:endParaRPr>
          </a:p>
          <a:p>
            <a:pPr marL="285750" indent="-285750">
              <a:buFont typeface="Wingdings"/>
              <a:buChar char="v"/>
            </a:pPr>
            <a:r>
              <a:rPr lang="fr-FR" dirty="0">
                <a:ea typeface="+mn-lt"/>
                <a:cs typeface="+mn-lt"/>
              </a:rPr>
              <a:t>Apport 80% indispensable à chaque repas quantité + ou - dégressive</a:t>
            </a:r>
          </a:p>
          <a:p>
            <a:pPr marL="285750" indent="-285750">
              <a:buFont typeface="Wingdings"/>
              <a:buChar char="v"/>
            </a:pPr>
            <a:endParaRPr lang="fr-FR" dirty="0">
              <a:ea typeface="+mn-lt"/>
              <a:cs typeface="+mn-lt"/>
            </a:endParaRPr>
          </a:p>
          <a:p>
            <a:pPr marL="285750" indent="-285750">
              <a:buFont typeface="Wingdings"/>
              <a:buChar char="v"/>
            </a:pPr>
            <a:r>
              <a:rPr lang="fr-FR" dirty="0">
                <a:ea typeface="+mn-lt"/>
                <a:cs typeface="+mn-lt"/>
              </a:rPr>
              <a:t>Stock d’énergie sous forme de </a:t>
            </a:r>
            <a:r>
              <a:rPr lang="fr-FR">
                <a:ea typeface="+mn-lt"/>
                <a:cs typeface="+mn-lt"/>
              </a:rPr>
              <a:t>glycogène </a:t>
            </a:r>
            <a:r>
              <a:rPr lang="fr-FR" smtClean="0">
                <a:ea typeface="+mn-lt"/>
                <a:cs typeface="+mn-lt"/>
              </a:rPr>
              <a:t>(</a:t>
            </a:r>
            <a:r>
              <a:rPr lang="fr-FR" dirty="0">
                <a:ea typeface="+mn-lt"/>
                <a:cs typeface="+mn-lt"/>
              </a:rPr>
              <a:t>foie + muscles) </a:t>
            </a:r>
            <a:endParaRPr lang="fr-FR" dirty="0"/>
          </a:p>
          <a:p>
            <a:pPr marL="285750" indent="-285750">
              <a:buFont typeface="Wingdings"/>
              <a:buChar char="v"/>
            </a:pPr>
            <a:endParaRPr lang="fr-FR" dirty="0">
              <a:ea typeface="+mn-lt"/>
              <a:cs typeface="+mn-lt"/>
            </a:endParaRPr>
          </a:p>
          <a:p>
            <a:pPr marL="285750" indent="-285750">
              <a:buFont typeface="Wingdings"/>
              <a:buChar char="v"/>
            </a:pPr>
            <a:r>
              <a:rPr lang="fr-FR" dirty="0">
                <a:ea typeface="+mn-lt"/>
                <a:cs typeface="+mn-lt"/>
              </a:rPr>
              <a:t> Energie durable, assimilation lente 1H30 à 2h </a:t>
            </a:r>
          </a:p>
          <a:p>
            <a:endParaRPr lang="fr-FR" dirty="0">
              <a:ea typeface="+mn-lt"/>
              <a:cs typeface="+mn-lt"/>
            </a:endParaRPr>
          </a:p>
          <a:p>
            <a:pPr marL="285750" indent="-285750">
              <a:buFont typeface="Wingdings"/>
              <a:buChar char="v"/>
            </a:pPr>
            <a:r>
              <a:rPr lang="fr-FR" dirty="0">
                <a:ea typeface="+mn-lt"/>
                <a:cs typeface="+mn-lt"/>
              </a:rPr>
              <a:t> 2 à 3 </a:t>
            </a:r>
            <a:r>
              <a:rPr lang="fr-FR" dirty="0" smtClean="0">
                <a:ea typeface="+mn-lt"/>
                <a:cs typeface="+mn-lt"/>
              </a:rPr>
              <a:t>fois / </a:t>
            </a:r>
            <a:r>
              <a:rPr lang="fr-FR" dirty="0">
                <a:ea typeface="+mn-lt"/>
                <a:cs typeface="+mn-lt"/>
              </a:rPr>
              <a:t>semaine légumineuses et privilégier produit semi complet, complet</a:t>
            </a:r>
            <a:endParaRPr lang="fr-FR" dirty="0"/>
          </a:p>
        </p:txBody>
      </p:sp>
      <p:pic>
        <p:nvPicPr>
          <p:cNvPr id="9" name="Image 9" descr="Une image contenant miel&#10;&#10;Description générée automatiquement">
            <a:extLst>
              <a:ext uri="{FF2B5EF4-FFF2-40B4-BE49-F238E27FC236}">
                <a16:creationId xmlns:a16="http://schemas.microsoft.com/office/drawing/2014/main" id="{9C41B4C7-03A9-64AB-0FE2-A1B7A1C45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42" y="2509210"/>
            <a:ext cx="582986" cy="417800"/>
          </a:xfrm>
          <a:prstGeom prst="rect">
            <a:avLst/>
          </a:prstGeom>
        </p:spPr>
      </p:pic>
      <p:pic>
        <p:nvPicPr>
          <p:cNvPr id="12" name="Image 12">
            <a:extLst>
              <a:ext uri="{FF2B5EF4-FFF2-40B4-BE49-F238E27FC236}">
                <a16:creationId xmlns:a16="http://schemas.microsoft.com/office/drawing/2014/main" id="{7F4FA7A2-B02C-9129-1F6D-D4458AE0E7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9" t="18644" r="11186" b="12881"/>
          <a:stretch/>
        </p:blipFill>
        <p:spPr>
          <a:xfrm>
            <a:off x="2271132" y="2512742"/>
            <a:ext cx="466218" cy="354399"/>
          </a:xfrm>
          <a:prstGeom prst="rect">
            <a:avLst/>
          </a:prstGeom>
        </p:spPr>
      </p:pic>
      <p:pic>
        <p:nvPicPr>
          <p:cNvPr id="13" name="Image 13" descr="Une image contenant assiette, arrangé, très coloré, plusieurs&#10;&#10;Description générée automatiquement">
            <a:extLst>
              <a:ext uri="{FF2B5EF4-FFF2-40B4-BE49-F238E27FC236}">
                <a16:creationId xmlns:a16="http://schemas.microsoft.com/office/drawing/2014/main" id="{DADC361B-10A4-ADF2-11DA-4A6DDFCD9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117" y="2435947"/>
            <a:ext cx="796718" cy="555034"/>
          </a:xfrm>
          <a:prstGeom prst="rect">
            <a:avLst/>
          </a:prstGeom>
        </p:spPr>
      </p:pic>
      <p:pic>
        <p:nvPicPr>
          <p:cNvPr id="14" name="Image 14">
            <a:extLst>
              <a:ext uri="{FF2B5EF4-FFF2-40B4-BE49-F238E27FC236}">
                <a16:creationId xmlns:a16="http://schemas.microsoft.com/office/drawing/2014/main" id="{652A97D6-379F-151A-E21F-B2BFBA22C4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0447" y="2406329"/>
            <a:ext cx="773152" cy="59332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5732CE9-E3FB-88DE-1C31-33D76AA24A52}"/>
              </a:ext>
            </a:extLst>
          </p:cNvPr>
          <p:cNvSpPr txBox="1"/>
          <p:nvPr/>
        </p:nvSpPr>
        <p:spPr>
          <a:xfrm>
            <a:off x="5994944" y="1926866"/>
            <a:ext cx="5036632" cy="3616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 u="sng" dirty="0">
                <a:latin typeface="Aharoni"/>
                <a:cs typeface="Aharoni"/>
              </a:rPr>
              <a:t>Les glucides simples</a:t>
            </a:r>
            <a:endParaRPr lang="fr-FR" dirty="0"/>
          </a:p>
          <a:p>
            <a:pPr algn="ctr"/>
            <a:endParaRPr lang="fr-FR" sz="2000" u="sng" dirty="0">
              <a:latin typeface="Aharoni"/>
              <a:ea typeface="+mn-lt"/>
              <a:cs typeface="Aharoni"/>
            </a:endParaRPr>
          </a:p>
          <a:p>
            <a:endParaRPr lang="fr-FR" dirty="0">
              <a:ea typeface="+mn-lt"/>
              <a:cs typeface="Aharoni"/>
            </a:endParaRPr>
          </a:p>
          <a:p>
            <a:endParaRPr lang="fr-FR" dirty="0">
              <a:ea typeface="+mn-lt"/>
              <a:cs typeface="Aharoni"/>
            </a:endParaRPr>
          </a:p>
          <a:p>
            <a:pPr marL="285750" indent="-285750">
              <a:buFont typeface="Wingdings"/>
              <a:buChar char="v"/>
            </a:pPr>
            <a:r>
              <a:rPr lang="fr-FR" dirty="0">
                <a:ea typeface="+mn-lt"/>
                <a:cs typeface="+mn-lt"/>
              </a:rPr>
              <a:t>Apport 20% indispensable si l’effort &gt; à 1H30 et intense et en récupération </a:t>
            </a:r>
          </a:p>
          <a:p>
            <a:pPr marL="285750" indent="-285750">
              <a:buFont typeface="Wingdings"/>
              <a:buChar char="v"/>
            </a:pPr>
            <a:endParaRPr lang="fr-FR" dirty="0">
              <a:ea typeface="+mn-lt"/>
              <a:cs typeface="+mn-lt"/>
            </a:endParaRPr>
          </a:p>
          <a:p>
            <a:endParaRPr lang="fr-FR" dirty="0">
              <a:ea typeface="+mn-lt"/>
              <a:cs typeface="+mn-lt"/>
            </a:endParaRPr>
          </a:p>
          <a:p>
            <a:pPr marL="285750" indent="-285750">
              <a:buFont typeface="Wingdings"/>
              <a:buChar char="v"/>
            </a:pPr>
            <a:r>
              <a:rPr lang="fr-FR" dirty="0">
                <a:ea typeface="+mn-lt"/>
                <a:cs typeface="+mn-lt"/>
              </a:rPr>
              <a:t> Énergie immédiate, assimilation rapide 15 à 20 min</a:t>
            </a:r>
            <a:endParaRPr lang="fr-FR" dirty="0"/>
          </a:p>
          <a:p>
            <a:pPr marL="285750" indent="-285750">
              <a:lnSpc>
                <a:spcPct val="150000"/>
              </a:lnSpc>
              <a:buFont typeface="Wingdings"/>
              <a:buChar char="v"/>
            </a:pPr>
            <a:endParaRPr lang="fr-FR" dirty="0"/>
          </a:p>
          <a:p>
            <a:endParaRPr lang="fr-FR" dirty="0"/>
          </a:p>
        </p:txBody>
      </p:sp>
      <p:pic>
        <p:nvPicPr>
          <p:cNvPr id="18" name="Image 18" descr="Une image contenant roue à vent, objet d’extérieur&#10;&#10;Description générée automatiquement">
            <a:extLst>
              <a:ext uri="{FF2B5EF4-FFF2-40B4-BE49-F238E27FC236}">
                <a16:creationId xmlns:a16="http://schemas.microsoft.com/office/drawing/2014/main" id="{0E4CFB9F-A2AB-55A2-1313-C4E7FDB57B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7165" y="2342692"/>
            <a:ext cx="673311" cy="694498"/>
          </a:xfrm>
          <a:prstGeom prst="rect">
            <a:avLst/>
          </a:prstGeom>
        </p:spPr>
      </p:pic>
      <p:pic>
        <p:nvPicPr>
          <p:cNvPr id="19" name="Image 19" descr="Une image contenant jaune, miel&#10;&#10;Description générée automatiquement">
            <a:extLst>
              <a:ext uri="{FF2B5EF4-FFF2-40B4-BE49-F238E27FC236}">
                <a16:creationId xmlns:a16="http://schemas.microsoft.com/office/drawing/2014/main" id="{9CB85560-7B31-FFF8-02A8-B2AA5531C36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583" t="6460" r="7109" b="11842"/>
          <a:stretch/>
        </p:blipFill>
        <p:spPr>
          <a:xfrm>
            <a:off x="7822058" y="2296799"/>
            <a:ext cx="754295" cy="786283"/>
          </a:xfrm>
          <a:prstGeom prst="rect">
            <a:avLst/>
          </a:prstGeom>
        </p:spPr>
      </p:pic>
      <p:pic>
        <p:nvPicPr>
          <p:cNvPr id="20" name="Image 20">
            <a:extLst>
              <a:ext uri="{FF2B5EF4-FFF2-40B4-BE49-F238E27FC236}">
                <a16:creationId xmlns:a16="http://schemas.microsoft.com/office/drawing/2014/main" id="{D280CC40-D8CC-8319-F602-9C1F1243CE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4734" y="2388954"/>
            <a:ext cx="726688" cy="726688"/>
          </a:xfrm>
          <a:prstGeom prst="rect">
            <a:avLst/>
          </a:prstGeom>
        </p:spPr>
      </p:pic>
      <p:pic>
        <p:nvPicPr>
          <p:cNvPr id="21" name="Image 21">
            <a:extLst>
              <a:ext uri="{FF2B5EF4-FFF2-40B4-BE49-F238E27FC236}">
                <a16:creationId xmlns:a16="http://schemas.microsoft.com/office/drawing/2014/main" id="{5B94B9C9-CAA7-14FA-F19B-05BDC367638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131" t="27178" r="749" b="14982"/>
          <a:stretch/>
        </p:blipFill>
        <p:spPr>
          <a:xfrm>
            <a:off x="9900424" y="2509210"/>
            <a:ext cx="872150" cy="548272"/>
          </a:xfrm>
          <a:prstGeom prst="rect">
            <a:avLst/>
          </a:prstGeom>
        </p:spPr>
      </p:pic>
      <p:sp>
        <p:nvSpPr>
          <p:cNvPr id="16" name="Vague 15"/>
          <p:cNvSpPr/>
          <p:nvPr/>
        </p:nvSpPr>
        <p:spPr>
          <a:xfrm>
            <a:off x="0" y="6377121"/>
            <a:ext cx="12192000" cy="478426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025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B1EEB0-56D7-AEAB-5D8C-5A1B6102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189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3200" dirty="0">
                <a:latin typeface="Bahnschrift SemiBold" panose="020B0502040204020203" pitchFamily="34" charset="0"/>
                <a:cs typeface="Aharoni"/>
              </a:rPr>
              <a:t>RÔLE DES MACRONUTRIMENTS</a:t>
            </a:r>
            <a:br>
              <a:rPr lang="fr-FR" sz="3200" dirty="0">
                <a:latin typeface="Bahnschrift SemiBold" panose="020B0502040204020203" pitchFamily="34" charset="0"/>
                <a:cs typeface="Aharoni"/>
              </a:rPr>
            </a:br>
            <a:r>
              <a:rPr lang="fr-FR" sz="3200" dirty="0">
                <a:latin typeface="Bahnschrift SemiBold" panose="020B0502040204020203" pitchFamily="34" charset="0"/>
                <a:cs typeface="Aharoni"/>
              </a:rPr>
              <a:t> -Lipides-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239AF43-DB35-F779-5293-5187C62C8DFF}"/>
              </a:ext>
            </a:extLst>
          </p:cNvPr>
          <p:cNvSpPr txBox="1"/>
          <p:nvPr/>
        </p:nvSpPr>
        <p:spPr>
          <a:xfrm>
            <a:off x="1795448" y="1504752"/>
            <a:ext cx="910682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b="1" u="sng" dirty="0">
                <a:ea typeface="+mn-lt"/>
                <a:cs typeface="+mn-lt"/>
              </a:rPr>
              <a:t>Rôles</a:t>
            </a:r>
            <a:r>
              <a:rPr lang="fr-FR" sz="1600" dirty="0">
                <a:ea typeface="+mn-lt"/>
                <a:cs typeface="+mn-lt"/>
              </a:rPr>
              <a:t>: Energie, Protection Cardio-vasculaire, Construction et réparation musculaire, Hormones, rôle anti-inflammatoire. </a:t>
            </a:r>
            <a:endParaRPr lang="fr-FR" sz="16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E3DB809-245C-C873-3F47-AB4CED6F641E}"/>
              </a:ext>
            </a:extLst>
          </p:cNvPr>
          <p:cNvSpPr txBox="1"/>
          <p:nvPr/>
        </p:nvSpPr>
        <p:spPr>
          <a:xfrm>
            <a:off x="822334" y="2172904"/>
            <a:ext cx="5036632" cy="40626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 b="1" u="sng" dirty="0">
                <a:ea typeface="+mn-lt"/>
                <a:cs typeface="+mn-lt"/>
              </a:rPr>
              <a:t>Apport </a:t>
            </a:r>
            <a:r>
              <a:rPr lang="fr-FR" sz="2000" dirty="0">
                <a:ea typeface="+mn-lt"/>
                <a:cs typeface="+mn-lt"/>
              </a:rPr>
              <a:t>: 30 à 35% AET et à consommer à chaque repas </a:t>
            </a:r>
            <a:endParaRPr lang="fr-FR" sz="2000">
              <a:ea typeface="+mn-lt"/>
              <a:cs typeface="+mn-lt"/>
            </a:endParaRPr>
          </a:p>
          <a:p>
            <a:endParaRPr lang="fr-FR" sz="2000" dirty="0">
              <a:ea typeface="+mn-lt"/>
              <a:cs typeface="+mn-lt"/>
            </a:endParaRPr>
          </a:p>
          <a:p>
            <a:pPr marL="342900" indent="-342900">
              <a:buFont typeface="Wingdings"/>
              <a:buChar char="v"/>
            </a:pPr>
            <a:r>
              <a:rPr lang="fr-FR" sz="2000" dirty="0">
                <a:ea typeface="+mn-lt"/>
                <a:cs typeface="+mn-lt"/>
              </a:rPr>
              <a:t>Acides gras saturés 25% apport journalier </a:t>
            </a:r>
            <a:endParaRPr lang="fr-FR">
              <a:ea typeface="+mn-lt"/>
              <a:cs typeface="+mn-lt"/>
            </a:endParaRPr>
          </a:p>
          <a:p>
            <a:pPr marL="342900" indent="-342900">
              <a:buFont typeface="Wingdings"/>
              <a:buChar char="v"/>
            </a:pPr>
            <a:endParaRPr lang="fr-FR" sz="2000" dirty="0">
              <a:ea typeface="+mn-lt"/>
              <a:cs typeface="+mn-lt"/>
            </a:endParaRPr>
          </a:p>
          <a:p>
            <a:pPr marL="342900" indent="-342900">
              <a:buFont typeface="Wingdings"/>
              <a:buChar char="v"/>
            </a:pPr>
            <a:r>
              <a:rPr lang="fr-FR" sz="2000" dirty="0">
                <a:ea typeface="+mn-lt"/>
                <a:cs typeface="+mn-lt"/>
              </a:rPr>
              <a:t>Acides gras monoinsaturés 60%</a:t>
            </a:r>
            <a:endParaRPr lang="fr-FR" dirty="0">
              <a:ea typeface="+mn-lt"/>
              <a:cs typeface="+mn-lt"/>
            </a:endParaRPr>
          </a:p>
          <a:p>
            <a:pPr marL="342900" indent="-342900">
              <a:buFont typeface="Wingdings"/>
              <a:buChar char="v"/>
            </a:pPr>
            <a:endParaRPr lang="fr-FR"/>
          </a:p>
          <a:p>
            <a:pPr marL="342900" indent="-342900">
              <a:buFont typeface="Wingdings"/>
              <a:buChar char="v"/>
            </a:pPr>
            <a:r>
              <a:rPr lang="fr-FR" sz="2000" dirty="0">
                <a:ea typeface="+mn-lt"/>
                <a:cs typeface="+mn-lt"/>
              </a:rPr>
              <a:t>Acides gras polyinsaturés 15% : </a:t>
            </a:r>
            <a:endParaRPr lang="fr-FR" dirty="0"/>
          </a:p>
          <a:p>
            <a:pPr algn="ctr"/>
            <a:r>
              <a:rPr lang="fr-FR" sz="2000" dirty="0">
                <a:ea typeface="+mn-lt"/>
                <a:cs typeface="+mn-lt"/>
              </a:rPr>
              <a:t>Omega 6 = 4% ou 8 à 10g/kg/jour </a:t>
            </a:r>
            <a:endParaRPr lang="fr-FR" dirty="0"/>
          </a:p>
          <a:p>
            <a:pPr algn="ctr"/>
            <a:r>
              <a:rPr lang="fr-FR" sz="2000" dirty="0">
                <a:ea typeface="+mn-lt"/>
                <a:cs typeface="+mn-lt"/>
              </a:rPr>
              <a:t>Omega 3 = 0,8% ou 1,6 à 2g/kg/jour </a:t>
            </a:r>
            <a:endParaRPr lang="fr-FR" dirty="0"/>
          </a:p>
          <a:p>
            <a:pPr algn="ctr"/>
            <a:endParaRPr lang="fr-FR" sz="2000" dirty="0">
              <a:ea typeface="+mn-lt"/>
              <a:cs typeface="+mn-lt"/>
            </a:endParaRPr>
          </a:p>
          <a:p>
            <a:pPr marL="342900" indent="-342900">
              <a:buFont typeface="Wingdings"/>
              <a:buChar char="v"/>
            </a:pPr>
            <a:r>
              <a:rPr lang="fr-FR" sz="2000" dirty="0">
                <a:ea typeface="+mn-lt"/>
                <a:cs typeface="+mn-lt"/>
              </a:rPr>
              <a:t>Rapport assimilation Ω6/Ω3=5 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2ED86C9-9F4E-9FDC-CFD7-C8A5EE3EE30F}"/>
              </a:ext>
            </a:extLst>
          </p:cNvPr>
          <p:cNvSpPr txBox="1"/>
          <p:nvPr/>
        </p:nvSpPr>
        <p:spPr>
          <a:xfrm>
            <a:off x="6417385" y="2177143"/>
            <a:ext cx="5036632" cy="40318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 b="1" u="sng" dirty="0">
                <a:ea typeface="+mn-lt"/>
                <a:cs typeface="+mn-lt"/>
              </a:rPr>
              <a:t>Sources</a:t>
            </a:r>
            <a:r>
              <a:rPr lang="fr-FR" sz="2000" dirty="0">
                <a:ea typeface="+mn-lt"/>
                <a:cs typeface="+mn-lt"/>
              </a:rPr>
              <a:t>: </a:t>
            </a:r>
            <a:endParaRPr lang="fr-FR" sz="2000">
              <a:ea typeface="+mn-lt"/>
              <a:cs typeface="+mn-lt"/>
            </a:endParaRPr>
          </a:p>
          <a:p>
            <a:endParaRPr lang="fr-FR" sz="2000" dirty="0">
              <a:ea typeface="+mn-lt"/>
              <a:cs typeface="+mn-lt"/>
            </a:endParaRPr>
          </a:p>
          <a:p>
            <a:pPr marL="342900" indent="-342900">
              <a:buFont typeface="Wingdings"/>
              <a:buChar char="v"/>
            </a:pPr>
            <a:r>
              <a:rPr lang="fr-FR" sz="2000" dirty="0" err="1">
                <a:ea typeface="+mn-lt"/>
                <a:cs typeface="+mn-lt"/>
              </a:rPr>
              <a:t>AGs</a:t>
            </a:r>
            <a:r>
              <a:rPr lang="fr-FR" sz="2000" dirty="0">
                <a:ea typeface="+mn-lt"/>
                <a:cs typeface="+mn-lt"/>
              </a:rPr>
              <a:t> </a:t>
            </a:r>
            <a:endParaRPr lang="fr-FR">
              <a:ea typeface="+mn-lt"/>
              <a:cs typeface="+mn-lt"/>
            </a:endParaRPr>
          </a:p>
          <a:p>
            <a:pPr marL="342900" indent="-342900">
              <a:buFont typeface="Wingdings"/>
              <a:buChar char="v"/>
            </a:pPr>
            <a:endParaRPr lang="fr-FR" sz="2000" dirty="0">
              <a:ea typeface="+mn-lt"/>
              <a:cs typeface="+mn-lt"/>
            </a:endParaRPr>
          </a:p>
          <a:p>
            <a:pPr marL="342900" indent="-342900">
              <a:buFont typeface="Wingdings"/>
              <a:buChar char="v"/>
            </a:pPr>
            <a:endParaRPr lang="fr-FR" sz="2000" dirty="0">
              <a:ea typeface="+mn-lt"/>
              <a:cs typeface="+mn-lt"/>
            </a:endParaRPr>
          </a:p>
          <a:p>
            <a:pPr marL="342900" indent="-342900">
              <a:buFont typeface="Wingdings"/>
              <a:buChar char="v"/>
            </a:pPr>
            <a:r>
              <a:rPr lang="fr-FR" sz="2000" dirty="0" err="1">
                <a:ea typeface="+mn-lt"/>
                <a:cs typeface="+mn-lt"/>
              </a:rPr>
              <a:t>AGmi</a:t>
            </a:r>
            <a:r>
              <a:rPr lang="fr-FR" sz="2000" dirty="0">
                <a:ea typeface="+mn-lt"/>
                <a:cs typeface="+mn-lt"/>
              </a:rPr>
              <a:t>  </a:t>
            </a:r>
            <a:endParaRPr lang="fr-FR" dirty="0" err="1">
              <a:ea typeface="+mn-lt"/>
              <a:cs typeface="+mn-lt"/>
            </a:endParaRPr>
          </a:p>
          <a:p>
            <a:pPr marL="342900" indent="-342900">
              <a:buFont typeface="Wingdings"/>
              <a:buChar char="v"/>
            </a:pPr>
            <a:endParaRPr lang="fr-FR"/>
          </a:p>
          <a:p>
            <a:pPr marL="342900" indent="-342900">
              <a:buFont typeface="Wingdings"/>
              <a:buChar char="v"/>
            </a:pPr>
            <a:endParaRPr lang="fr-FR" dirty="0">
              <a:ea typeface="+mn-lt"/>
              <a:cs typeface="+mn-lt"/>
            </a:endParaRPr>
          </a:p>
          <a:p>
            <a:pPr marL="342900" indent="-342900">
              <a:buFont typeface="Wingdings"/>
              <a:buChar char="v"/>
            </a:pPr>
            <a:r>
              <a:rPr lang="fr-FR" sz="2000" dirty="0">
                <a:ea typeface="+mn-lt"/>
                <a:cs typeface="+mn-lt"/>
              </a:rPr>
              <a:t>Omega 6 </a:t>
            </a:r>
            <a:endParaRPr lang="fr-FR" dirty="0"/>
          </a:p>
          <a:p>
            <a:pPr algn="ctr"/>
            <a:endParaRPr lang="fr-FR" sz="2000" dirty="0">
              <a:ea typeface="+mn-lt"/>
              <a:cs typeface="+mn-lt"/>
            </a:endParaRPr>
          </a:p>
          <a:p>
            <a:pPr algn="ctr"/>
            <a:endParaRPr lang="fr-FR" sz="2000" dirty="0">
              <a:ea typeface="+mn-lt"/>
              <a:cs typeface="+mn-lt"/>
            </a:endParaRPr>
          </a:p>
          <a:p>
            <a:pPr marL="342900" indent="-342900">
              <a:buFont typeface="Wingdings"/>
              <a:buChar char="v"/>
            </a:pPr>
            <a:r>
              <a:rPr lang="fr-FR" sz="2000" dirty="0">
                <a:ea typeface="+mn-lt"/>
                <a:cs typeface="+mn-lt"/>
              </a:rPr>
              <a:t>Omega 3  </a:t>
            </a:r>
          </a:p>
          <a:p>
            <a:pPr marL="342900" indent="-342900">
              <a:buFont typeface="Wingdings"/>
              <a:buChar char="v"/>
            </a:pPr>
            <a:endParaRPr lang="fr-FR" sz="2000" dirty="0"/>
          </a:p>
        </p:txBody>
      </p:sp>
      <p:pic>
        <p:nvPicPr>
          <p:cNvPr id="12" name="Image 12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F92B2A63-79FC-4FFA-CD86-6646CFA2A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656" y="2651482"/>
            <a:ext cx="680225" cy="680225"/>
          </a:xfrm>
          <a:prstGeom prst="rect">
            <a:avLst/>
          </a:prstGeom>
        </p:spPr>
      </p:pic>
      <p:pic>
        <p:nvPicPr>
          <p:cNvPr id="15" name="Image 15">
            <a:extLst>
              <a:ext uri="{FF2B5EF4-FFF2-40B4-BE49-F238E27FC236}">
                <a16:creationId xmlns:a16="http://schemas.microsoft.com/office/drawing/2014/main" id="{FD38D9CD-8589-2510-BE38-9EB45FB803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60" t="20896" r="7960" b="18905"/>
          <a:stretch/>
        </p:blipFill>
        <p:spPr>
          <a:xfrm>
            <a:off x="8491548" y="2550439"/>
            <a:ext cx="1057307" cy="741939"/>
          </a:xfrm>
          <a:prstGeom prst="rect">
            <a:avLst/>
          </a:prstGeom>
        </p:spPr>
      </p:pic>
      <p:pic>
        <p:nvPicPr>
          <p:cNvPr id="16" name="Image 16" descr="Une image contenant vaisseau, bouteille&#10;&#10;Description générée automatiquement">
            <a:extLst>
              <a:ext uri="{FF2B5EF4-FFF2-40B4-BE49-F238E27FC236}">
                <a16:creationId xmlns:a16="http://schemas.microsoft.com/office/drawing/2014/main" id="{6AD4ECC8-0365-10B4-E519-07B576154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820" y="2651482"/>
            <a:ext cx="819615" cy="643426"/>
          </a:xfrm>
          <a:prstGeom prst="rect">
            <a:avLst/>
          </a:prstGeom>
        </p:spPr>
      </p:pic>
      <p:pic>
        <p:nvPicPr>
          <p:cNvPr id="17" name="Image 17">
            <a:extLst>
              <a:ext uri="{FF2B5EF4-FFF2-40B4-BE49-F238E27FC236}">
                <a16:creationId xmlns:a16="http://schemas.microsoft.com/office/drawing/2014/main" id="{1D0FCF94-5A7D-FA3D-C9F4-730FA5886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5396" y="2650671"/>
            <a:ext cx="633761" cy="624469"/>
          </a:xfrm>
          <a:prstGeom prst="rect">
            <a:avLst/>
          </a:prstGeom>
        </p:spPr>
      </p:pic>
      <p:pic>
        <p:nvPicPr>
          <p:cNvPr id="18" name="Image 18" descr="Une image contenant texte, clipart, graphiques vectoriels&#10;&#10;Description générée automatiquement">
            <a:extLst>
              <a:ext uri="{FF2B5EF4-FFF2-40B4-BE49-F238E27FC236}">
                <a16:creationId xmlns:a16="http://schemas.microsoft.com/office/drawing/2014/main" id="{D6845684-8E19-B8ED-962D-8BBA0718BD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610" t="12892" r="13109" b="18467"/>
          <a:stretch/>
        </p:blipFill>
        <p:spPr>
          <a:xfrm>
            <a:off x="7812207" y="3573521"/>
            <a:ext cx="795676" cy="771298"/>
          </a:xfrm>
          <a:prstGeom prst="rect">
            <a:avLst/>
          </a:prstGeom>
        </p:spPr>
      </p:pic>
      <p:pic>
        <p:nvPicPr>
          <p:cNvPr id="19" name="Image 19">
            <a:extLst>
              <a:ext uri="{FF2B5EF4-FFF2-40B4-BE49-F238E27FC236}">
                <a16:creationId xmlns:a16="http://schemas.microsoft.com/office/drawing/2014/main" id="{8C61724A-C2D8-F60B-DA24-BD9F6D2D20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8256" y="3552845"/>
            <a:ext cx="828908" cy="828908"/>
          </a:xfrm>
          <a:prstGeom prst="rect">
            <a:avLst/>
          </a:prstGeom>
        </p:spPr>
      </p:pic>
      <p:pic>
        <p:nvPicPr>
          <p:cNvPr id="20" name="Image 20">
            <a:extLst>
              <a:ext uri="{FF2B5EF4-FFF2-40B4-BE49-F238E27FC236}">
                <a16:creationId xmlns:a16="http://schemas.microsoft.com/office/drawing/2014/main" id="{B2F2222C-55C3-6CE4-585C-3112B3FF84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4880" y="3649249"/>
            <a:ext cx="717396" cy="726688"/>
          </a:xfrm>
          <a:prstGeom prst="rect">
            <a:avLst/>
          </a:prstGeom>
        </p:spPr>
      </p:pic>
      <p:pic>
        <p:nvPicPr>
          <p:cNvPr id="21" name="Image 21" descr="Une image contenant intérieur, jaune, fleur, bouteille&#10;&#10;Description générée automatiquement">
            <a:extLst>
              <a:ext uri="{FF2B5EF4-FFF2-40B4-BE49-F238E27FC236}">
                <a16:creationId xmlns:a16="http://schemas.microsoft.com/office/drawing/2014/main" id="{0E88B949-C2BD-121D-5A4A-381D9872A38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344" t="9167" r="11148" b="11667"/>
          <a:stretch/>
        </p:blipFill>
        <p:spPr>
          <a:xfrm>
            <a:off x="8040852" y="4312971"/>
            <a:ext cx="901392" cy="875451"/>
          </a:xfrm>
          <a:prstGeom prst="rect">
            <a:avLst/>
          </a:prstGeom>
        </p:spPr>
      </p:pic>
      <p:pic>
        <p:nvPicPr>
          <p:cNvPr id="22" name="Image 22" descr="Une image contenant fruit, alimentation, assiette, frais&#10;&#10;Description générée automatiquement">
            <a:extLst>
              <a:ext uri="{FF2B5EF4-FFF2-40B4-BE49-F238E27FC236}">
                <a16:creationId xmlns:a16="http://schemas.microsoft.com/office/drawing/2014/main" id="{284BAE07-593E-9A33-6B25-DA25C8D2038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4915" r="-339" b="5763"/>
          <a:stretch/>
        </p:blipFill>
        <p:spPr>
          <a:xfrm>
            <a:off x="9322710" y="4472227"/>
            <a:ext cx="921842" cy="726307"/>
          </a:xfrm>
          <a:prstGeom prst="rect">
            <a:avLst/>
          </a:prstGeom>
        </p:spPr>
      </p:pic>
      <p:pic>
        <p:nvPicPr>
          <p:cNvPr id="23" name="Image 23" descr="Une image contenant intérieur, bouteille, repas&#10;&#10;Description générée automatiquement">
            <a:extLst>
              <a:ext uri="{FF2B5EF4-FFF2-40B4-BE49-F238E27FC236}">
                <a16:creationId xmlns:a16="http://schemas.microsoft.com/office/drawing/2014/main" id="{04A1B588-C578-6E89-5613-C44B4EAEF65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7797" b="380"/>
          <a:stretch/>
        </p:blipFill>
        <p:spPr>
          <a:xfrm>
            <a:off x="8100470" y="5413537"/>
            <a:ext cx="674682" cy="645165"/>
          </a:xfrm>
          <a:prstGeom prst="rect">
            <a:avLst/>
          </a:prstGeom>
        </p:spPr>
      </p:pic>
      <p:pic>
        <p:nvPicPr>
          <p:cNvPr id="24" name="Image 24" descr="Une image contenant bouteille&#10;&#10;Description générée automatiquement">
            <a:extLst>
              <a:ext uri="{FF2B5EF4-FFF2-40B4-BE49-F238E27FC236}">
                <a16:creationId xmlns:a16="http://schemas.microsoft.com/office/drawing/2014/main" id="{B62512C7-E6B8-6076-870D-E8B5300316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58237" y="5275257"/>
            <a:ext cx="587298" cy="792481"/>
          </a:xfrm>
          <a:prstGeom prst="rect">
            <a:avLst/>
          </a:prstGeom>
        </p:spPr>
      </p:pic>
      <p:pic>
        <p:nvPicPr>
          <p:cNvPr id="25" name="Image 25">
            <a:extLst>
              <a:ext uri="{FF2B5EF4-FFF2-40B4-BE49-F238E27FC236}">
                <a16:creationId xmlns:a16="http://schemas.microsoft.com/office/drawing/2014/main" id="{4FDEAEFB-A10D-9758-10B7-DE547FC8E8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71273" y="5447171"/>
            <a:ext cx="973279" cy="620567"/>
          </a:xfrm>
          <a:prstGeom prst="rect">
            <a:avLst/>
          </a:prstGeom>
        </p:spPr>
      </p:pic>
      <p:sp>
        <p:nvSpPr>
          <p:cNvPr id="26" name="Vague 25"/>
          <p:cNvSpPr/>
          <p:nvPr/>
        </p:nvSpPr>
        <p:spPr>
          <a:xfrm>
            <a:off x="0" y="6331845"/>
            <a:ext cx="12192000" cy="523702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623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1F877D-48DF-98FA-3165-BD71E6360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836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3200" dirty="0">
                <a:latin typeface="Bahnschrift SemiBold" panose="020B0502040204020203" pitchFamily="34" charset="0"/>
                <a:cs typeface="Aharoni"/>
              </a:rPr>
              <a:t>RÔLE DES MACRONUTRIMENTS</a:t>
            </a:r>
            <a:br>
              <a:rPr lang="fr-FR" sz="3200" dirty="0">
                <a:latin typeface="Bahnschrift SemiBold" panose="020B0502040204020203" pitchFamily="34" charset="0"/>
                <a:cs typeface="Aharoni"/>
              </a:rPr>
            </a:br>
            <a:r>
              <a:rPr lang="fr-FR" sz="3200" dirty="0">
                <a:latin typeface="Bahnschrift SemiBold" panose="020B0502040204020203" pitchFamily="34" charset="0"/>
                <a:cs typeface="Aharoni"/>
              </a:rPr>
              <a:t> -Protéines-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B7FEC58-793B-E69D-7BC0-377C87DED779}"/>
              </a:ext>
            </a:extLst>
          </p:cNvPr>
          <p:cNvSpPr txBox="1"/>
          <p:nvPr/>
        </p:nvSpPr>
        <p:spPr>
          <a:xfrm>
            <a:off x="1031487" y="1830658"/>
            <a:ext cx="10194071" cy="19082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b="1" u="sng" dirty="0">
                <a:ea typeface="+mn-lt"/>
                <a:cs typeface="+mn-lt"/>
              </a:rPr>
              <a:t>Couvrir l’apport en Acides </a:t>
            </a:r>
            <a:r>
              <a:rPr lang="fr-FR" sz="2000" b="1" u="sng" dirty="0" smtClean="0">
                <a:ea typeface="+mn-lt"/>
                <a:cs typeface="+mn-lt"/>
              </a:rPr>
              <a:t>Aminés </a:t>
            </a:r>
            <a:r>
              <a:rPr lang="fr-FR" sz="2000" b="1" u="sng" dirty="0">
                <a:ea typeface="+mn-lt"/>
                <a:cs typeface="+mn-lt"/>
              </a:rPr>
              <a:t>indispensables:</a:t>
            </a:r>
            <a:r>
              <a:rPr lang="fr-FR" sz="2000" dirty="0">
                <a:ea typeface="+mn-lt"/>
                <a:cs typeface="+mn-lt"/>
              </a:rPr>
              <a:t> </a:t>
            </a:r>
            <a:endParaRPr lang="fr-FR" dirty="0"/>
          </a:p>
          <a:p>
            <a:pPr marL="342900" indent="-342900">
              <a:buFont typeface="Wingdings"/>
              <a:buChar char="Ø"/>
            </a:pPr>
            <a:r>
              <a:rPr lang="fr-FR" sz="2000" dirty="0">
                <a:ea typeface="+mn-lt"/>
                <a:cs typeface="+mn-lt"/>
              </a:rPr>
              <a:t>Origine Animale(Absorption ++): Viande blanche/rouge, poisson, produits de la mer, œufs, produits laitiers. </a:t>
            </a:r>
            <a:endParaRPr lang="fr-FR" dirty="0"/>
          </a:p>
          <a:p>
            <a:pPr marL="342900" indent="-342900">
              <a:buFont typeface="Wingdings"/>
              <a:buChar char="Ø"/>
            </a:pPr>
            <a:endParaRPr lang="fr-FR" sz="2000" dirty="0">
              <a:ea typeface="+mn-lt"/>
              <a:cs typeface="+mn-lt"/>
            </a:endParaRPr>
          </a:p>
          <a:p>
            <a:pPr marL="342900" indent="-342900">
              <a:buFont typeface="Wingdings"/>
              <a:buChar char="Ø"/>
            </a:pPr>
            <a:r>
              <a:rPr lang="fr-FR" sz="2000" dirty="0">
                <a:ea typeface="+mn-lt"/>
                <a:cs typeface="+mn-lt"/>
              </a:rPr>
              <a:t>Origine Végétale: Soja, </a:t>
            </a:r>
            <a:r>
              <a:rPr lang="fr-FR" sz="2000" dirty="0" err="1">
                <a:ea typeface="+mn-lt"/>
                <a:cs typeface="+mn-lt"/>
              </a:rPr>
              <a:t>tempeh</a:t>
            </a:r>
            <a:r>
              <a:rPr lang="fr-FR" sz="2000" dirty="0">
                <a:ea typeface="+mn-lt"/>
                <a:cs typeface="+mn-lt"/>
              </a:rPr>
              <a:t>, seitan, féculent + légumes secs, fruits oléagineux. </a:t>
            </a:r>
            <a:endParaRPr lang="fr-FR" dirty="0"/>
          </a:p>
          <a:p>
            <a:pPr algn="ctr"/>
            <a:endParaRPr lang="fr-FR" dirty="0"/>
          </a:p>
        </p:txBody>
      </p:sp>
      <p:pic>
        <p:nvPicPr>
          <p:cNvPr id="7" name="Image 7">
            <a:extLst>
              <a:ext uri="{FF2B5EF4-FFF2-40B4-BE49-F238E27FC236}">
                <a16:creationId xmlns:a16="http://schemas.microsoft.com/office/drawing/2014/main" id="{256E4469-22A5-9D33-1B43-8C1BDDDB3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092" y="870451"/>
            <a:ext cx="3291466" cy="106076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FAC5EBC-4066-9E01-AA4D-6E1996ECC342}"/>
              </a:ext>
            </a:extLst>
          </p:cNvPr>
          <p:cNvSpPr txBox="1"/>
          <p:nvPr/>
        </p:nvSpPr>
        <p:spPr>
          <a:xfrm>
            <a:off x="1031487" y="3856463"/>
            <a:ext cx="10194071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v"/>
            </a:pPr>
            <a:r>
              <a:rPr lang="fr-FR" sz="2000" b="1" u="sng" dirty="0">
                <a:ea typeface="+mn-lt"/>
                <a:cs typeface="+mn-lt"/>
              </a:rPr>
              <a:t>Fréquence:</a:t>
            </a:r>
            <a:r>
              <a:rPr lang="fr-FR" sz="2000" dirty="0">
                <a:ea typeface="+mn-lt"/>
                <a:cs typeface="+mn-lt"/>
              </a:rPr>
              <a:t> 3-5/j ➚ des besoins si efforts musculaires intensifs. </a:t>
            </a:r>
            <a:endParaRPr lang="fr-FR" dirty="0"/>
          </a:p>
          <a:p>
            <a:pPr marL="342900" indent="-342900">
              <a:buFont typeface="Wingdings"/>
              <a:buChar char="v"/>
            </a:pPr>
            <a:r>
              <a:rPr lang="fr-FR" sz="2000" dirty="0">
                <a:ea typeface="+mn-lt"/>
                <a:cs typeface="+mn-lt"/>
              </a:rPr>
              <a:t>Privilégier </a:t>
            </a:r>
            <a:r>
              <a:rPr lang="fr-FR" sz="2000" b="1" dirty="0">
                <a:ea typeface="+mn-lt"/>
                <a:cs typeface="+mn-lt"/>
              </a:rPr>
              <a:t>viandes maigres</a:t>
            </a:r>
            <a:r>
              <a:rPr lang="fr-FR" sz="2000" dirty="0">
                <a:ea typeface="+mn-lt"/>
                <a:cs typeface="+mn-lt"/>
              </a:rPr>
              <a:t> et 3 </a:t>
            </a:r>
            <a:r>
              <a:rPr lang="fr-FR" sz="2000" dirty="0" smtClean="0">
                <a:ea typeface="+mn-lt"/>
                <a:cs typeface="+mn-lt"/>
              </a:rPr>
              <a:t>fois/ </a:t>
            </a:r>
            <a:r>
              <a:rPr lang="fr-FR" sz="2000" dirty="0">
                <a:ea typeface="+mn-lt"/>
                <a:cs typeface="+mn-lt"/>
              </a:rPr>
              <a:t>semaine produits de la mer </a:t>
            </a:r>
            <a:endParaRPr lang="fr-FR" dirty="0"/>
          </a:p>
          <a:p>
            <a:pPr marL="342900" indent="-342900">
              <a:buFont typeface="Wingdings"/>
              <a:buChar char="v"/>
            </a:pPr>
            <a:r>
              <a:rPr lang="fr-FR" sz="2000" dirty="0">
                <a:ea typeface="+mn-lt"/>
                <a:cs typeface="+mn-lt"/>
              </a:rPr>
              <a:t>Diversité des sources car rôles différents: </a:t>
            </a:r>
            <a:endParaRPr lang="fr-FR" dirty="0"/>
          </a:p>
          <a:p>
            <a:pPr marL="342900" indent="-342900" algn="ctr">
              <a:buFont typeface="Wingdings"/>
              <a:buChar char="ü"/>
            </a:pPr>
            <a:r>
              <a:rPr lang="fr-FR" sz="2000" dirty="0">
                <a:ea typeface="+mn-lt"/>
                <a:cs typeface="+mn-lt"/>
              </a:rPr>
              <a:t>Assimilation lente (caséine) et rapide (lactosérum). </a:t>
            </a:r>
            <a:endParaRPr lang="fr-FR" dirty="0"/>
          </a:p>
          <a:p>
            <a:pPr marL="342900" indent="-342900" algn="ctr">
              <a:buFont typeface="Wingdings"/>
              <a:buChar char="ü"/>
            </a:pPr>
            <a:r>
              <a:rPr lang="fr-FR" sz="2000" dirty="0">
                <a:ea typeface="+mn-lt"/>
                <a:cs typeface="+mn-lt"/>
              </a:rPr>
              <a:t>Fenêtre métabolique dans les 30 min post effort (protéines + glucides)</a:t>
            </a:r>
            <a:endParaRPr lang="fr-FR" dirty="0"/>
          </a:p>
          <a:p>
            <a:pPr marL="342900" indent="-342900" algn="ctr">
              <a:buFont typeface="Wingdings"/>
              <a:buChar char="ü"/>
            </a:pPr>
            <a:r>
              <a:rPr lang="fr-FR" sz="2000" dirty="0">
                <a:ea typeface="+mn-lt"/>
                <a:cs typeface="+mn-lt"/>
              </a:rPr>
              <a:t> ➚ de l’absorption des protéines lentes par la présence de fibres et grâce à la mastication</a:t>
            </a:r>
            <a:endParaRPr lang="fr-FR" dirty="0"/>
          </a:p>
          <a:p>
            <a:pPr algn="ctr"/>
            <a:endParaRPr lang="fr-FR" sz="2000" dirty="0"/>
          </a:p>
        </p:txBody>
      </p:sp>
      <p:pic>
        <p:nvPicPr>
          <p:cNvPr id="11" name="Image 11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69E9955B-0A0F-F29D-4DDC-12FCAF8B2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15" y="3108639"/>
            <a:ext cx="893957" cy="1263334"/>
          </a:xfrm>
          <a:prstGeom prst="rect">
            <a:avLst/>
          </a:prstGeom>
        </p:spPr>
      </p:pic>
      <p:pic>
        <p:nvPicPr>
          <p:cNvPr id="12" name="Image 11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56568C01-384E-A40C-B040-A763BDBFE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266448" y="3080761"/>
            <a:ext cx="866079" cy="1263334"/>
          </a:xfrm>
          <a:prstGeom prst="rect">
            <a:avLst/>
          </a:prstGeom>
        </p:spPr>
      </p:pic>
      <p:sp>
        <p:nvSpPr>
          <p:cNvPr id="13" name="Vague 12"/>
          <p:cNvSpPr/>
          <p:nvPr/>
        </p:nvSpPr>
        <p:spPr>
          <a:xfrm>
            <a:off x="0" y="6528597"/>
            <a:ext cx="12192000" cy="326949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351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2C19BF-B1BF-A172-9922-B2379182B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3200" dirty="0">
                <a:latin typeface="Bahnschrift SemiBold" panose="020B0502040204020203" pitchFamily="34" charset="0"/>
                <a:cs typeface="Aharoni"/>
              </a:rPr>
              <a:t>Répartition des apports en macronutriments en fonction de l’AP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6D66BC4C-FFA9-092E-5634-CBE3437474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788716"/>
              </p:ext>
            </p:extLst>
          </p:nvPr>
        </p:nvGraphicFramePr>
        <p:xfrm>
          <a:off x="1418005" y="2853695"/>
          <a:ext cx="3701388" cy="1506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0694">
                  <a:extLst>
                    <a:ext uri="{9D8B030D-6E8A-4147-A177-3AD203B41FA5}">
                      <a16:colId xmlns:a16="http://schemas.microsoft.com/office/drawing/2014/main" val="4229066996"/>
                    </a:ext>
                  </a:extLst>
                </a:gridCol>
                <a:gridCol w="1850694">
                  <a:extLst>
                    <a:ext uri="{9D8B030D-6E8A-4147-A177-3AD203B41FA5}">
                      <a16:colId xmlns:a16="http://schemas.microsoft.com/office/drawing/2014/main" val="2211808151"/>
                    </a:ext>
                  </a:extLst>
                </a:gridCol>
              </a:tblGrid>
              <a:tr h="376542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effectLst/>
                        </a:rPr>
                        <a:t>% AET</a:t>
                      </a:r>
                      <a:endParaRPr lang="fr-FR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9131861"/>
                  </a:ext>
                </a:extLst>
              </a:tr>
              <a:tr h="376542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effectLst/>
                        </a:rPr>
                        <a:t>Protéines</a:t>
                      </a:r>
                      <a:endParaRPr lang="fr-FR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effectLst/>
                        </a:rPr>
                        <a:t>15</a:t>
                      </a:r>
                      <a:endParaRPr lang="fr-FR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98943711"/>
                  </a:ext>
                </a:extLst>
              </a:tr>
              <a:tr h="376542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effectLst/>
                        </a:rPr>
                        <a:t>Lipides</a:t>
                      </a:r>
                      <a:endParaRPr lang="fr-FR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effectLst/>
                        </a:rPr>
                        <a:t>15 à 25</a:t>
                      </a:r>
                      <a:endParaRPr lang="fr-FR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92202678"/>
                  </a:ext>
                </a:extLst>
              </a:tr>
              <a:tr h="376542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effectLst/>
                        </a:rPr>
                        <a:t>Glucides</a:t>
                      </a:r>
                      <a:endParaRPr lang="fr-FR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effectLst/>
                        </a:rPr>
                        <a:t>60 à 70</a:t>
                      </a:r>
                      <a:endParaRPr lang="fr-FR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1927742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6831239D-80D8-E2A2-082A-816B2CC9F6AE}"/>
              </a:ext>
            </a:extLst>
          </p:cNvPr>
          <p:cNvSpPr txBox="1"/>
          <p:nvPr/>
        </p:nvSpPr>
        <p:spPr>
          <a:xfrm>
            <a:off x="1780612" y="208644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u="sng" dirty="0"/>
              <a:t>ENDURANCE</a:t>
            </a:r>
            <a:endParaRPr lang="fr-FR"/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EBCE9583-2160-74E0-642A-6EEB1D7EFA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554007"/>
              </p:ext>
            </p:extLst>
          </p:nvPr>
        </p:nvGraphicFramePr>
        <p:xfrm>
          <a:off x="7041038" y="2844967"/>
          <a:ext cx="3787226" cy="151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613">
                  <a:extLst>
                    <a:ext uri="{9D8B030D-6E8A-4147-A177-3AD203B41FA5}">
                      <a16:colId xmlns:a16="http://schemas.microsoft.com/office/drawing/2014/main" val="132708798"/>
                    </a:ext>
                  </a:extLst>
                </a:gridCol>
                <a:gridCol w="1893613">
                  <a:extLst>
                    <a:ext uri="{9D8B030D-6E8A-4147-A177-3AD203B41FA5}">
                      <a16:colId xmlns:a16="http://schemas.microsoft.com/office/drawing/2014/main" val="635807083"/>
                    </a:ext>
                  </a:extLst>
                </a:gridCol>
              </a:tblGrid>
              <a:tr h="378724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%</a:t>
                      </a:r>
                      <a:r>
                        <a:rPr lang="fr-FR" sz="1800" kern="1200" baseline="0">
                          <a:effectLst/>
                        </a:rPr>
                        <a:t> AET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4903229"/>
                  </a:ext>
                </a:extLst>
              </a:tr>
              <a:tr h="378724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Protéines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20 à 40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0154397"/>
                  </a:ext>
                </a:extLst>
              </a:tr>
              <a:tr h="378724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Lipides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15 à 25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2450726"/>
                  </a:ext>
                </a:extLst>
              </a:tr>
              <a:tr h="378724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Glucides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50 à 55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82681980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963285F2-B1B2-1CD1-B17E-F077BF54155C}"/>
              </a:ext>
            </a:extLst>
          </p:cNvPr>
          <p:cNvSpPr txBox="1"/>
          <p:nvPr/>
        </p:nvSpPr>
        <p:spPr>
          <a:xfrm>
            <a:off x="7789025" y="341778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2B04175-4D15-55C2-734F-FD865CB8F691}"/>
              </a:ext>
            </a:extLst>
          </p:cNvPr>
          <p:cNvSpPr txBox="1"/>
          <p:nvPr/>
        </p:nvSpPr>
        <p:spPr>
          <a:xfrm>
            <a:off x="7464955" y="208647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u="sng" dirty="0">
                <a:ea typeface="+mn-lt"/>
                <a:cs typeface="+mn-lt"/>
              </a:rPr>
              <a:t>FORCE, ➚MM </a:t>
            </a:r>
            <a:r>
              <a:rPr lang="fr-FR" dirty="0">
                <a:ea typeface="+mn-lt"/>
                <a:cs typeface="+mn-lt"/>
              </a:rPr>
              <a:t>  </a:t>
            </a:r>
            <a:endParaRPr lang="fr-FR" dirty="0"/>
          </a:p>
        </p:txBody>
      </p:sp>
      <p:pic>
        <p:nvPicPr>
          <p:cNvPr id="13" name="Image 13">
            <a:extLst>
              <a:ext uri="{FF2B5EF4-FFF2-40B4-BE49-F238E27FC236}">
                <a16:creationId xmlns:a16="http://schemas.microsoft.com/office/drawing/2014/main" id="{774809C7-8E98-A79E-42C3-14BE2CBD2C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20" b="6250"/>
          <a:stretch/>
        </p:blipFill>
        <p:spPr>
          <a:xfrm>
            <a:off x="2174750" y="4570992"/>
            <a:ext cx="2068791" cy="1390936"/>
          </a:xfrm>
          <a:prstGeom prst="rect">
            <a:avLst/>
          </a:prstGeom>
        </p:spPr>
      </p:pic>
      <p:pic>
        <p:nvPicPr>
          <p:cNvPr id="14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F1132DD-5538-CE57-F8B3-52AE8FA82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060" y="4673055"/>
            <a:ext cx="1648375" cy="1257408"/>
          </a:xfrm>
          <a:prstGeom prst="rect">
            <a:avLst/>
          </a:prstGeom>
        </p:spPr>
      </p:pic>
      <p:sp>
        <p:nvSpPr>
          <p:cNvPr id="15" name="Vague 14"/>
          <p:cNvSpPr/>
          <p:nvPr/>
        </p:nvSpPr>
        <p:spPr>
          <a:xfrm>
            <a:off x="0" y="6357681"/>
            <a:ext cx="12192000" cy="497866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842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>
            <a:extLst>
              <a:ext uri="{FF2B5EF4-FFF2-40B4-BE49-F238E27FC236}">
                <a16:creationId xmlns:a16="http://schemas.microsoft.com/office/drawing/2014/main" id="{1AADCB1A-8E66-7195-9DE7-4A94A7E91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331" y="66901"/>
            <a:ext cx="7306440" cy="6268748"/>
          </a:xfrm>
          <a:prstGeom prst="rect">
            <a:avLst/>
          </a:prstGeom>
        </p:spPr>
      </p:pic>
      <p:pic>
        <p:nvPicPr>
          <p:cNvPr id="7" name="Image 7">
            <a:extLst>
              <a:ext uri="{FF2B5EF4-FFF2-40B4-BE49-F238E27FC236}">
                <a16:creationId xmlns:a16="http://schemas.microsoft.com/office/drawing/2014/main" id="{5E6FF23A-A2B2-B50F-0F15-7026EEB84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936" y="1102572"/>
            <a:ext cx="2743199" cy="582662"/>
          </a:xfrm>
          <a:prstGeom prst="rect">
            <a:avLst/>
          </a:prstGeom>
        </p:spPr>
      </p:pic>
      <p:pic>
        <p:nvPicPr>
          <p:cNvPr id="9" name="Image 9">
            <a:extLst>
              <a:ext uri="{FF2B5EF4-FFF2-40B4-BE49-F238E27FC236}">
                <a16:creationId xmlns:a16="http://schemas.microsoft.com/office/drawing/2014/main" id="{046195FE-0430-3E8B-EAB4-44E3B5E5B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8849" y="1887232"/>
            <a:ext cx="1865376" cy="1243584"/>
          </a:xfrm>
          <a:prstGeom prst="rect">
            <a:avLst/>
          </a:prstGeom>
        </p:spPr>
      </p:pic>
      <p:pic>
        <p:nvPicPr>
          <p:cNvPr id="10" name="Image 10">
            <a:extLst>
              <a:ext uri="{FF2B5EF4-FFF2-40B4-BE49-F238E27FC236}">
                <a16:creationId xmlns:a16="http://schemas.microsoft.com/office/drawing/2014/main" id="{0664351B-6806-FCC9-C716-C3AC66AE9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3010" y="3284034"/>
            <a:ext cx="884664" cy="884664"/>
          </a:xfrm>
          <a:prstGeom prst="rect">
            <a:avLst/>
          </a:prstGeom>
        </p:spPr>
      </p:pic>
      <p:pic>
        <p:nvPicPr>
          <p:cNvPr id="11" name="Image 11">
            <a:extLst>
              <a:ext uri="{FF2B5EF4-FFF2-40B4-BE49-F238E27FC236}">
                <a16:creationId xmlns:a16="http://schemas.microsoft.com/office/drawing/2014/main" id="{7C375669-D615-5C5D-6BF0-E672B98EDA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1742" y="4846227"/>
            <a:ext cx="856785" cy="1161400"/>
          </a:xfrm>
          <a:prstGeom prst="rect">
            <a:avLst/>
          </a:prstGeom>
        </p:spPr>
      </p:pic>
      <p:pic>
        <p:nvPicPr>
          <p:cNvPr id="12" name="Image 12" descr="Une image contenant silhouette&#10;&#10;Description générée automatiquement">
            <a:extLst>
              <a:ext uri="{FF2B5EF4-FFF2-40B4-BE49-F238E27FC236}">
                <a16:creationId xmlns:a16="http://schemas.microsoft.com/office/drawing/2014/main" id="{DDBF1E62-C22B-2DFB-D88A-5714E2B9EA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0479" y="5715695"/>
            <a:ext cx="1047620" cy="626104"/>
          </a:xfrm>
          <a:prstGeom prst="rect">
            <a:avLst/>
          </a:prstGeom>
        </p:spPr>
      </p:pic>
      <p:sp>
        <p:nvSpPr>
          <p:cNvPr id="13" name="Vague 12"/>
          <p:cNvSpPr/>
          <p:nvPr/>
        </p:nvSpPr>
        <p:spPr>
          <a:xfrm>
            <a:off x="0" y="6347949"/>
            <a:ext cx="12192000" cy="507598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78757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deVTI">
  <a:themeElements>
    <a:clrScheme name="gradient">
      <a:dk1>
        <a:sysClr val="windowText" lastClr="000000"/>
      </a:dk1>
      <a:lt1>
        <a:sysClr val="window" lastClr="FFFFFF"/>
      </a:lt1>
      <a:dk2>
        <a:srgbClr val="203040"/>
      </a:dk2>
      <a:lt2>
        <a:srgbClr val="ECF0F0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DA2A69"/>
      </a:accent6>
      <a:hlink>
        <a:srgbClr val="3E8FF1"/>
      </a:hlink>
      <a:folHlink>
        <a:srgbClr val="939393"/>
      </a:folHlink>
    </a:clrScheme>
    <a:fontScheme name="Custom 49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deVTI" id="{1194088A-B135-4437-9FD8-7466BBC13A13}" vid="{B787DE2F-1995-45D8-A8E2-6B5CC521AC5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1615</Words>
  <Application>Microsoft Office PowerPoint</Application>
  <PresentationFormat>Grand écran</PresentationFormat>
  <Paragraphs>785</Paragraphs>
  <Slides>33</Slides>
  <Notes>1</Notes>
  <HiddenSlides>1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2" baseType="lpstr">
      <vt:lpstr>Aharoni</vt:lpstr>
      <vt:lpstr>Angsana New</vt:lpstr>
      <vt:lpstr>Arial</vt:lpstr>
      <vt:lpstr>Avenir Next LT Pro</vt:lpstr>
      <vt:lpstr>Bahnschrift SemiBold</vt:lpstr>
      <vt:lpstr>Calibri</vt:lpstr>
      <vt:lpstr>Times New Roman</vt:lpstr>
      <vt:lpstr>Wingdings</vt:lpstr>
      <vt:lpstr>FadeVTI</vt:lpstr>
      <vt:lpstr>Présentation PowerPoint</vt:lpstr>
      <vt:lpstr>HISTOIRE DE L’ALIMENTATION DU SPORTIF</vt:lpstr>
      <vt:lpstr>L’ALIMENTATION DU SPORTIF</vt:lpstr>
      <vt:lpstr>RAPPEL DES RÉFÉRENCES NUTRITIONNELLES POUR LA POPULATION GÉNÉRALE</vt:lpstr>
      <vt:lpstr>RÔLE DES MACRONUTRIMENTS - LES GLUCIDES-</vt:lpstr>
      <vt:lpstr>RÔLE DES MACRONUTRIMENTS  -Lipides-</vt:lpstr>
      <vt:lpstr>RÔLE DES MACRONUTRIMENTS  -Protéines-</vt:lpstr>
      <vt:lpstr>Répartition des apports en macronutriments en fonction de l’AP</vt:lpstr>
      <vt:lpstr>Présentation PowerPoint</vt:lpstr>
      <vt:lpstr>LA RATION DE BASE EN ENTRAINEMENT</vt:lpstr>
      <vt:lpstr>Ration en période d’entraînement «endurance»</vt:lpstr>
      <vt:lpstr>Objectif :  Couverture des besoins</vt:lpstr>
      <vt:lpstr>L’HYDRATATION EN ENTRAINEMENT</vt:lpstr>
      <vt:lpstr>Pour résumer, avant l’effort</vt:lpstr>
      <vt:lpstr>Ration pré-compétition d'endurance</vt:lpstr>
      <vt:lpstr>Objectif :  -Saturation des réserves  de Glycogène  - Statut hydrique optimal</vt:lpstr>
      <vt:lpstr>NUTRITION EN COMPETITION</vt:lpstr>
      <vt:lpstr>NUTRITION EN COMPETITION</vt:lpstr>
      <vt:lpstr>L’HYDRATATION</vt:lpstr>
      <vt:lpstr>L’HYDRATATION EN COMPETITION</vt:lpstr>
      <vt:lpstr>En résumé</vt:lpstr>
      <vt:lpstr>RISQUES DE LA DESHYDRATATION</vt:lpstr>
      <vt:lpstr>LA RATION DE RECUPERATION</vt:lpstr>
      <vt:lpstr>LA RATION DE RECUPERATION -La réhydratation- </vt:lpstr>
      <vt:lpstr>LA RATION DE RECUPERATION -RESTAURER LE STOCK DE GLYCOGENE- </vt:lpstr>
      <vt:lpstr>LA RATION DE RECUPERATION -RECUPERATION MUSCULAIRE- </vt:lpstr>
      <vt:lpstr>RECUPERATION MUSCULAIRE - exemple de menus-</vt:lpstr>
      <vt:lpstr>LE REGIME SCANDINAVE</vt:lpstr>
      <vt:lpstr>Compléments alimentaires</vt:lpstr>
      <vt:lpstr>Compléments alimentaires</vt:lpstr>
      <vt:lpstr>Présentation PowerPoint</vt:lpstr>
      <vt:lpstr>Quelques recettes  (tiré du livre « l’assiette du runner » Thomas Ladrat diététicien-nutritionniste)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Lionel</dc:creator>
  <cp:lastModifiedBy>Lionel</cp:lastModifiedBy>
  <cp:revision>1443</cp:revision>
  <dcterms:created xsi:type="dcterms:W3CDTF">2023-01-19T08:22:51Z</dcterms:created>
  <dcterms:modified xsi:type="dcterms:W3CDTF">2025-11-08T09:14:17Z</dcterms:modified>
</cp:coreProperties>
</file>