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1164" r:id="rId4"/>
    <p:sldId id="258" r:id="rId5"/>
    <p:sldId id="262" r:id="rId6"/>
    <p:sldId id="1165" r:id="rId7"/>
    <p:sldId id="261" r:id="rId8"/>
    <p:sldId id="259" r:id="rId9"/>
    <p:sldId id="260" r:id="rId10"/>
    <p:sldId id="1160" r:id="rId11"/>
    <p:sldId id="263" r:id="rId12"/>
    <p:sldId id="265" r:id="rId13"/>
    <p:sldId id="264" r:id="rId14"/>
    <p:sldId id="266" r:id="rId15"/>
    <p:sldId id="267" r:id="rId16"/>
    <p:sldId id="1162" r:id="rId17"/>
    <p:sldId id="1163" r:id="rId18"/>
    <p:sldId id="402" r:id="rId19"/>
    <p:sldId id="1161" r:id="rId20"/>
    <p:sldId id="268" r:id="rId21"/>
    <p:sldId id="37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93" d="100"/>
          <a:sy n="93" d="100"/>
        </p:scale>
        <p:origin x="572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6B607-0FE8-4FDF-9823-DB17BBCE446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3FF00BC-73BF-4F75-AAAD-EE10BA247905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altLang="fr-FR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altLang="fr-FR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altLang="fr-FR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Résistance 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dure</a:t>
          </a:r>
        </a:p>
      </dgm:t>
    </dgm:pt>
    <dgm:pt modelId="{7E250D73-F302-4A39-84BD-DC9AFBEACF95}" type="parTrans" cxnId="{A2347F83-D7A0-4C87-82D8-5BB7B445BDDA}">
      <dgm:prSet/>
      <dgm:spPr/>
      <dgm:t>
        <a:bodyPr/>
        <a:lstStyle/>
        <a:p>
          <a:endParaRPr lang="fr-FR"/>
        </a:p>
      </dgm:t>
    </dgm:pt>
    <dgm:pt modelId="{59E2BA40-144D-44A8-992F-848A7796B151}" type="sibTrans" cxnId="{A2347F83-D7A0-4C87-82D8-5BB7B445BDDA}">
      <dgm:prSet/>
      <dgm:spPr/>
      <dgm:t>
        <a:bodyPr/>
        <a:lstStyle/>
        <a:p>
          <a:endParaRPr lang="fr-FR"/>
        </a:p>
      </dgm:t>
    </dgm:pt>
    <dgm:pt modelId="{55B06A0B-0516-459E-A043-F487D40C3EF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Endurance active ou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Résistance douce</a:t>
          </a:r>
        </a:p>
      </dgm:t>
    </dgm:pt>
    <dgm:pt modelId="{DEB23766-840C-4A7E-B4FC-6333A3EDE347}" type="parTrans" cxnId="{4178B097-5719-42DE-9DB2-6D99CDB88D50}">
      <dgm:prSet/>
      <dgm:spPr/>
      <dgm:t>
        <a:bodyPr/>
        <a:lstStyle/>
        <a:p>
          <a:endParaRPr lang="fr-FR"/>
        </a:p>
      </dgm:t>
    </dgm:pt>
    <dgm:pt modelId="{8ACA1C90-7E41-492F-90D9-08E4D85E7726}" type="sibTrans" cxnId="{4178B097-5719-42DE-9DB2-6D99CDB88D50}">
      <dgm:prSet/>
      <dgm:spPr/>
      <dgm:t>
        <a:bodyPr/>
        <a:lstStyle/>
        <a:p>
          <a:endParaRPr lang="fr-FR"/>
        </a:p>
      </dgm:t>
    </dgm:pt>
    <dgm:pt modelId="{447AD000-0D59-44B7-8706-F9C1DD169CDD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      Endurance fondamentale 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   Sortie longues</a:t>
          </a:r>
        </a:p>
      </dgm:t>
    </dgm:pt>
    <dgm:pt modelId="{7C466DCC-F6B0-4B56-9574-9039E11569C5}" type="parTrans" cxnId="{53A1A4F8-3B2F-416B-9D5D-5D6D0DCED04B}">
      <dgm:prSet/>
      <dgm:spPr/>
      <dgm:t>
        <a:bodyPr/>
        <a:lstStyle/>
        <a:p>
          <a:endParaRPr lang="fr-FR"/>
        </a:p>
      </dgm:t>
    </dgm:pt>
    <dgm:pt modelId="{9E715318-7F6C-462C-B684-5F062C9DBC84}" type="sibTrans" cxnId="{53A1A4F8-3B2F-416B-9D5D-5D6D0DCED04B}">
      <dgm:prSet/>
      <dgm:spPr/>
      <dgm:t>
        <a:bodyPr/>
        <a:lstStyle/>
        <a:p>
          <a:endParaRPr lang="fr-FR"/>
        </a:p>
      </dgm:t>
    </dgm:pt>
    <dgm:pt modelId="{E8FCD35E-AE15-40C9-8022-7C276CDE6AD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Endurance pour échauffement et condition physique</a:t>
          </a:r>
        </a:p>
      </dgm:t>
    </dgm:pt>
    <dgm:pt modelId="{3081B0A1-DCDC-466E-ABDE-5A1B91F429F3}" type="parTrans" cxnId="{F89C16C5-0797-46CC-948D-153B231BBFA5}">
      <dgm:prSet/>
      <dgm:spPr/>
      <dgm:t>
        <a:bodyPr/>
        <a:lstStyle/>
        <a:p>
          <a:endParaRPr lang="fr-FR"/>
        </a:p>
      </dgm:t>
    </dgm:pt>
    <dgm:pt modelId="{6EEC05E8-0E74-489F-8CD6-6CD2D015B7F2}" type="sibTrans" cxnId="{F89C16C5-0797-46CC-948D-153B231BBFA5}">
      <dgm:prSet/>
      <dgm:spPr/>
      <dgm:t>
        <a:bodyPr/>
        <a:lstStyle/>
        <a:p>
          <a:endParaRPr lang="fr-FR"/>
        </a:p>
      </dgm:t>
    </dgm:pt>
    <dgm:pt modelId="{B2E4FDAF-FFA7-4495-905C-7F5964524514}" type="pres">
      <dgm:prSet presAssocID="{8F96B607-0FE8-4FDF-9823-DB17BBCE4462}" presName="Name0" presStyleCnt="0">
        <dgm:presLayoutVars>
          <dgm:dir/>
          <dgm:animLvl val="lvl"/>
          <dgm:resizeHandles val="exact"/>
        </dgm:presLayoutVars>
      </dgm:prSet>
      <dgm:spPr/>
    </dgm:pt>
    <dgm:pt modelId="{E717E85E-31C5-4BCA-A5FE-D94B63E8BBF5}" type="pres">
      <dgm:prSet presAssocID="{53FF00BC-73BF-4F75-AAAD-EE10BA247905}" presName="Name8" presStyleCnt="0"/>
      <dgm:spPr/>
    </dgm:pt>
    <dgm:pt modelId="{C1AC2E99-708B-4F6F-A8C1-03EFFCD7349C}" type="pres">
      <dgm:prSet presAssocID="{53FF00BC-73BF-4F75-AAAD-EE10BA247905}" presName="level" presStyleLbl="node1" presStyleIdx="0" presStyleCnt="4">
        <dgm:presLayoutVars>
          <dgm:chMax val="1"/>
          <dgm:bulletEnabled val="1"/>
        </dgm:presLayoutVars>
      </dgm:prSet>
      <dgm:spPr/>
    </dgm:pt>
    <dgm:pt modelId="{E6BFE527-4BE0-4E77-83C2-BD599EE2D017}" type="pres">
      <dgm:prSet presAssocID="{53FF00BC-73BF-4F75-AAAD-EE10BA24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0EDC7D-12DE-4C95-9325-493B018F9900}" type="pres">
      <dgm:prSet presAssocID="{55B06A0B-0516-459E-A043-F487D40C3EF6}" presName="Name8" presStyleCnt="0"/>
      <dgm:spPr/>
    </dgm:pt>
    <dgm:pt modelId="{4A01DFFA-B61D-44EF-AF1E-444FE6498591}" type="pres">
      <dgm:prSet presAssocID="{55B06A0B-0516-459E-A043-F487D40C3EF6}" presName="level" presStyleLbl="node1" presStyleIdx="1" presStyleCnt="4">
        <dgm:presLayoutVars>
          <dgm:chMax val="1"/>
          <dgm:bulletEnabled val="1"/>
        </dgm:presLayoutVars>
      </dgm:prSet>
      <dgm:spPr/>
    </dgm:pt>
    <dgm:pt modelId="{BCB366A6-EE75-4191-8D12-3E48A8F8CC46}" type="pres">
      <dgm:prSet presAssocID="{55B06A0B-0516-459E-A043-F487D40C3EF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4442EE3-2850-4EFE-AEED-DF9966519CEA}" type="pres">
      <dgm:prSet presAssocID="{447AD000-0D59-44B7-8706-F9C1DD169CDD}" presName="Name8" presStyleCnt="0"/>
      <dgm:spPr/>
    </dgm:pt>
    <dgm:pt modelId="{64B62F2B-4463-4718-87AB-6B6E4D312234}" type="pres">
      <dgm:prSet presAssocID="{447AD000-0D59-44B7-8706-F9C1DD169CDD}" presName="level" presStyleLbl="node1" presStyleIdx="2" presStyleCnt="4">
        <dgm:presLayoutVars>
          <dgm:chMax val="1"/>
          <dgm:bulletEnabled val="1"/>
        </dgm:presLayoutVars>
      </dgm:prSet>
      <dgm:spPr/>
    </dgm:pt>
    <dgm:pt modelId="{C84A39F1-2A28-4E5B-A4D8-051F1703F9BE}" type="pres">
      <dgm:prSet presAssocID="{447AD000-0D59-44B7-8706-F9C1DD169CD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B7598-BC47-4B17-ABFB-F4A7144BDC84}" type="pres">
      <dgm:prSet presAssocID="{E8FCD35E-AE15-40C9-8022-7C276CDE6ADB}" presName="Name8" presStyleCnt="0"/>
      <dgm:spPr/>
    </dgm:pt>
    <dgm:pt modelId="{4997F277-CCA4-438A-A6AF-AA3C14C5BB08}" type="pres">
      <dgm:prSet presAssocID="{E8FCD35E-AE15-40C9-8022-7C276CDE6ADB}" presName="level" presStyleLbl="node1" presStyleIdx="3" presStyleCnt="4">
        <dgm:presLayoutVars>
          <dgm:chMax val="1"/>
          <dgm:bulletEnabled val="1"/>
        </dgm:presLayoutVars>
      </dgm:prSet>
      <dgm:spPr/>
    </dgm:pt>
    <dgm:pt modelId="{E7E551F7-7AC6-4E5B-9FC2-410BCDE585CC}" type="pres">
      <dgm:prSet presAssocID="{E8FCD35E-AE15-40C9-8022-7C276CDE6AD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FDBDA13-AF47-47D2-AF55-9563EF648C20}" type="presOf" srcId="{55B06A0B-0516-459E-A043-F487D40C3EF6}" destId="{BCB366A6-EE75-4191-8D12-3E48A8F8CC46}" srcOrd="1" destOrd="0" presId="urn:microsoft.com/office/officeart/2005/8/layout/pyramid1"/>
    <dgm:cxn modelId="{947D1B1E-52A4-4545-8A3C-FEE2BA2EF121}" type="presOf" srcId="{E8FCD35E-AE15-40C9-8022-7C276CDE6ADB}" destId="{E7E551F7-7AC6-4E5B-9FC2-410BCDE585CC}" srcOrd="1" destOrd="0" presId="urn:microsoft.com/office/officeart/2005/8/layout/pyramid1"/>
    <dgm:cxn modelId="{81B61B61-B20D-4AD4-B2AF-5433F2F79FDC}" type="presOf" srcId="{447AD000-0D59-44B7-8706-F9C1DD169CDD}" destId="{C84A39F1-2A28-4E5B-A4D8-051F1703F9BE}" srcOrd="1" destOrd="0" presId="urn:microsoft.com/office/officeart/2005/8/layout/pyramid1"/>
    <dgm:cxn modelId="{5FC56861-AB2F-424B-B291-227B6CD28669}" type="presOf" srcId="{53FF00BC-73BF-4F75-AAAD-EE10BA247905}" destId="{E6BFE527-4BE0-4E77-83C2-BD599EE2D017}" srcOrd="1" destOrd="0" presId="urn:microsoft.com/office/officeart/2005/8/layout/pyramid1"/>
    <dgm:cxn modelId="{9F8ED366-C954-4BA7-9E8C-71CF9B7DA40A}" type="presOf" srcId="{55B06A0B-0516-459E-A043-F487D40C3EF6}" destId="{4A01DFFA-B61D-44EF-AF1E-444FE6498591}" srcOrd="0" destOrd="0" presId="urn:microsoft.com/office/officeart/2005/8/layout/pyramid1"/>
    <dgm:cxn modelId="{E3FFD446-26E9-4CF3-8C9B-5054F73DEEA8}" type="presOf" srcId="{E8FCD35E-AE15-40C9-8022-7C276CDE6ADB}" destId="{4997F277-CCA4-438A-A6AF-AA3C14C5BB08}" srcOrd="0" destOrd="0" presId="urn:microsoft.com/office/officeart/2005/8/layout/pyramid1"/>
    <dgm:cxn modelId="{0A51644A-2F69-418E-9456-627C4F5B4C57}" type="presOf" srcId="{53FF00BC-73BF-4F75-AAAD-EE10BA247905}" destId="{C1AC2E99-708B-4F6F-A8C1-03EFFCD7349C}" srcOrd="0" destOrd="0" presId="urn:microsoft.com/office/officeart/2005/8/layout/pyramid1"/>
    <dgm:cxn modelId="{A2347F83-D7A0-4C87-82D8-5BB7B445BDDA}" srcId="{8F96B607-0FE8-4FDF-9823-DB17BBCE4462}" destId="{53FF00BC-73BF-4F75-AAAD-EE10BA247905}" srcOrd="0" destOrd="0" parTransId="{7E250D73-F302-4A39-84BD-DC9AFBEACF95}" sibTransId="{59E2BA40-144D-44A8-992F-848A7796B151}"/>
    <dgm:cxn modelId="{4178B097-5719-42DE-9DB2-6D99CDB88D50}" srcId="{8F96B607-0FE8-4FDF-9823-DB17BBCE4462}" destId="{55B06A0B-0516-459E-A043-F487D40C3EF6}" srcOrd="1" destOrd="0" parTransId="{DEB23766-840C-4A7E-B4FC-6333A3EDE347}" sibTransId="{8ACA1C90-7E41-492F-90D9-08E4D85E7726}"/>
    <dgm:cxn modelId="{03BF4FB3-548A-4E1E-9C1A-AF2CBF130F31}" type="presOf" srcId="{447AD000-0D59-44B7-8706-F9C1DD169CDD}" destId="{64B62F2B-4463-4718-87AB-6B6E4D312234}" srcOrd="0" destOrd="0" presId="urn:microsoft.com/office/officeart/2005/8/layout/pyramid1"/>
    <dgm:cxn modelId="{F89C16C5-0797-46CC-948D-153B231BBFA5}" srcId="{8F96B607-0FE8-4FDF-9823-DB17BBCE4462}" destId="{E8FCD35E-AE15-40C9-8022-7C276CDE6ADB}" srcOrd="3" destOrd="0" parTransId="{3081B0A1-DCDC-466E-ABDE-5A1B91F429F3}" sibTransId="{6EEC05E8-0E74-489F-8CD6-6CD2D015B7F2}"/>
    <dgm:cxn modelId="{9E4D04E8-5C49-426E-A057-261E288F4E44}" type="presOf" srcId="{8F96B607-0FE8-4FDF-9823-DB17BBCE4462}" destId="{B2E4FDAF-FFA7-4495-905C-7F5964524514}" srcOrd="0" destOrd="0" presId="urn:microsoft.com/office/officeart/2005/8/layout/pyramid1"/>
    <dgm:cxn modelId="{53A1A4F8-3B2F-416B-9D5D-5D6D0DCED04B}" srcId="{8F96B607-0FE8-4FDF-9823-DB17BBCE4462}" destId="{447AD000-0D59-44B7-8706-F9C1DD169CDD}" srcOrd="2" destOrd="0" parTransId="{7C466DCC-F6B0-4B56-9574-9039E11569C5}" sibTransId="{9E715318-7F6C-462C-B684-5F062C9DBC84}"/>
    <dgm:cxn modelId="{2347EE7F-C84C-4722-92B6-C59C8B5C7949}" type="presParOf" srcId="{B2E4FDAF-FFA7-4495-905C-7F5964524514}" destId="{E717E85E-31C5-4BCA-A5FE-D94B63E8BBF5}" srcOrd="0" destOrd="0" presId="urn:microsoft.com/office/officeart/2005/8/layout/pyramid1"/>
    <dgm:cxn modelId="{9F102CC9-54A7-4601-BD6C-2CB3F9B0C3DD}" type="presParOf" srcId="{E717E85E-31C5-4BCA-A5FE-D94B63E8BBF5}" destId="{C1AC2E99-708B-4F6F-A8C1-03EFFCD7349C}" srcOrd="0" destOrd="0" presId="urn:microsoft.com/office/officeart/2005/8/layout/pyramid1"/>
    <dgm:cxn modelId="{A009004D-37A5-43C0-978B-451F731351E5}" type="presParOf" srcId="{E717E85E-31C5-4BCA-A5FE-D94B63E8BBF5}" destId="{E6BFE527-4BE0-4E77-83C2-BD599EE2D017}" srcOrd="1" destOrd="0" presId="urn:microsoft.com/office/officeart/2005/8/layout/pyramid1"/>
    <dgm:cxn modelId="{E8BD75AF-73C2-476D-A3D8-FA5138359EA4}" type="presParOf" srcId="{B2E4FDAF-FFA7-4495-905C-7F5964524514}" destId="{440EDC7D-12DE-4C95-9325-493B018F9900}" srcOrd="1" destOrd="0" presId="urn:microsoft.com/office/officeart/2005/8/layout/pyramid1"/>
    <dgm:cxn modelId="{67790A15-7BE2-4C4C-8DAB-0494B4541E9D}" type="presParOf" srcId="{440EDC7D-12DE-4C95-9325-493B018F9900}" destId="{4A01DFFA-B61D-44EF-AF1E-444FE6498591}" srcOrd="0" destOrd="0" presId="urn:microsoft.com/office/officeart/2005/8/layout/pyramid1"/>
    <dgm:cxn modelId="{0D98020B-7B07-4320-B811-868CEDD43001}" type="presParOf" srcId="{440EDC7D-12DE-4C95-9325-493B018F9900}" destId="{BCB366A6-EE75-4191-8D12-3E48A8F8CC46}" srcOrd="1" destOrd="0" presId="urn:microsoft.com/office/officeart/2005/8/layout/pyramid1"/>
    <dgm:cxn modelId="{8EC689B7-1CBF-469F-9D71-AD8B58EDE2E0}" type="presParOf" srcId="{B2E4FDAF-FFA7-4495-905C-7F5964524514}" destId="{34442EE3-2850-4EFE-AEED-DF9966519CEA}" srcOrd="2" destOrd="0" presId="urn:microsoft.com/office/officeart/2005/8/layout/pyramid1"/>
    <dgm:cxn modelId="{16EE5905-0D8D-46B9-B423-29DB4437A957}" type="presParOf" srcId="{34442EE3-2850-4EFE-AEED-DF9966519CEA}" destId="{64B62F2B-4463-4718-87AB-6B6E4D312234}" srcOrd="0" destOrd="0" presId="urn:microsoft.com/office/officeart/2005/8/layout/pyramid1"/>
    <dgm:cxn modelId="{AB85B8B7-F521-4C53-8C6C-641CE139714D}" type="presParOf" srcId="{34442EE3-2850-4EFE-AEED-DF9966519CEA}" destId="{C84A39F1-2A28-4E5B-A4D8-051F1703F9BE}" srcOrd="1" destOrd="0" presId="urn:microsoft.com/office/officeart/2005/8/layout/pyramid1"/>
    <dgm:cxn modelId="{E6FCCD59-8EFF-40E1-818E-48BE08480F55}" type="presParOf" srcId="{B2E4FDAF-FFA7-4495-905C-7F5964524514}" destId="{1A8B7598-BC47-4B17-ABFB-F4A7144BDC84}" srcOrd="3" destOrd="0" presId="urn:microsoft.com/office/officeart/2005/8/layout/pyramid1"/>
    <dgm:cxn modelId="{6AA8EC28-CEBB-4E4C-8B7F-F6848F102112}" type="presParOf" srcId="{1A8B7598-BC47-4B17-ABFB-F4A7144BDC84}" destId="{4997F277-CCA4-438A-A6AF-AA3C14C5BB08}" srcOrd="0" destOrd="0" presId="urn:microsoft.com/office/officeart/2005/8/layout/pyramid1"/>
    <dgm:cxn modelId="{D78C1B62-FE47-4530-AE0D-E223FCFE9654}" type="presParOf" srcId="{1A8B7598-BC47-4B17-ABFB-F4A7144BDC84}" destId="{E7E551F7-7AC6-4E5B-9FC2-410BCDE585C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C2E99-708B-4F6F-A8C1-03EFFCD7349C}">
      <dsp:nvSpPr>
        <dsp:cNvPr id="0" name=""/>
        <dsp:cNvSpPr/>
      </dsp:nvSpPr>
      <dsp:spPr>
        <a:xfrm>
          <a:off x="2000250" y="0"/>
          <a:ext cx="1333500" cy="1330325"/>
        </a:xfrm>
        <a:prstGeom prst="trapezoid">
          <a:avLst>
            <a:gd name="adj" fmla="val 5011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altLang="fr-FR" sz="17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altLang="fr-FR" sz="17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altLang="fr-FR" sz="17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Résistance 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dure</a:t>
          </a:r>
        </a:p>
      </dsp:txBody>
      <dsp:txXfrm>
        <a:off x="2000250" y="0"/>
        <a:ext cx="1333500" cy="1330325"/>
      </dsp:txXfrm>
    </dsp:sp>
    <dsp:sp modelId="{4A01DFFA-B61D-44EF-AF1E-444FE6498591}">
      <dsp:nvSpPr>
        <dsp:cNvPr id="0" name=""/>
        <dsp:cNvSpPr/>
      </dsp:nvSpPr>
      <dsp:spPr>
        <a:xfrm>
          <a:off x="1333500" y="1330325"/>
          <a:ext cx="2667000" cy="1330325"/>
        </a:xfrm>
        <a:prstGeom prst="trapezoid">
          <a:avLst>
            <a:gd name="adj" fmla="val 5011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Endurance active ou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Résistance douce</a:t>
          </a:r>
        </a:p>
      </dsp:txBody>
      <dsp:txXfrm>
        <a:off x="1800224" y="1330325"/>
        <a:ext cx="1733550" cy="1330325"/>
      </dsp:txXfrm>
    </dsp:sp>
    <dsp:sp modelId="{64B62F2B-4463-4718-87AB-6B6E4D312234}">
      <dsp:nvSpPr>
        <dsp:cNvPr id="0" name=""/>
        <dsp:cNvSpPr/>
      </dsp:nvSpPr>
      <dsp:spPr>
        <a:xfrm>
          <a:off x="666749" y="2660650"/>
          <a:ext cx="4000500" cy="1330325"/>
        </a:xfrm>
        <a:prstGeom prst="trapezoid">
          <a:avLst>
            <a:gd name="adj" fmla="val 5011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      Endurance fondamentale 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   Sortie longues</a:t>
          </a:r>
        </a:p>
      </dsp:txBody>
      <dsp:txXfrm>
        <a:off x="1366837" y="2660650"/>
        <a:ext cx="2600325" cy="1330325"/>
      </dsp:txXfrm>
    </dsp:sp>
    <dsp:sp modelId="{4997F277-CCA4-438A-A6AF-AA3C14C5BB08}">
      <dsp:nvSpPr>
        <dsp:cNvPr id="0" name=""/>
        <dsp:cNvSpPr/>
      </dsp:nvSpPr>
      <dsp:spPr>
        <a:xfrm>
          <a:off x="0" y="3990975"/>
          <a:ext cx="5334000" cy="1330325"/>
        </a:xfrm>
        <a:prstGeom prst="trapezoid">
          <a:avLst>
            <a:gd name="adj" fmla="val 5011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altLang="fr-FR" sz="17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Endurance pour échauffement et condition physique</a:t>
          </a:r>
        </a:p>
      </dsp:txBody>
      <dsp:txXfrm>
        <a:off x="933449" y="3990975"/>
        <a:ext cx="3467100" cy="1330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B5F35-DF20-D6A9-5CA0-B41C921A9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7A7B78-83A1-25EC-46E0-7B0E3FF5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92698D-706B-8C1E-6E38-063643AB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8F04E6-430E-0CDE-926E-5D6319EC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CDA0E-294B-7A73-0643-263F0511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69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8AA50-1E19-7BB8-4E1E-8432B13E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906407-13BC-0C49-73B4-3E881F4F0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4F0CCA-94EB-A453-160F-7FB3A2EB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0DF6F0-ED8A-48DC-5C2D-F6B43526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D7E397-9D13-A536-685F-CB4F21B2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37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9ACA382-F907-34B5-2C5F-076504511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33A155-40FD-FF46-3232-8CC434BAD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5438BA-A4A3-4675-AC60-EF38C800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EA3804-1C30-CF6D-E84F-8DA176E6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4DD35-0C8C-FD4D-FCBC-7377BCE1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75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D5713-0E2A-4AA8-3263-5BF6B273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E90448-35D0-E776-6B29-4BD5B04D6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878D7-AEEE-1888-E295-3DD72873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15654-1834-D81D-4F52-A2008DB1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A7A5A7-3A5E-4E4E-E3CC-B0E24F77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01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7AAF8-42FD-3817-03EE-C8233CDC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7619CC-CFEA-3866-ED32-330C5F5D5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541EBC-A7D9-13E7-39DB-C1C5DE93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D364B6-BB5C-D14C-58C5-9984FB62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B46AF2-2A2E-5722-E8DD-07D941F3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13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B7C67-C6F6-F477-FBE2-01B083EC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8BF7D1-87F6-A192-ED35-6CE1CA842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A98EDA-20A6-266C-BB8F-3DAB25FD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DF053B-C6AD-8FB1-B5C4-794268FA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321008-22A4-CF0E-B590-09A976C8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88577F-1CB9-ECE3-9CD8-FF8451D8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94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63207-44DE-980C-662C-4685B50E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C0D968-68B9-B9DF-244F-0AB2EF5B1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EE7469-021B-D52C-FF91-B65520F4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241249-3C2E-9227-E04F-E8E464226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E0CBA7-1271-1157-F146-8E4F369BE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D4AD55-FE8E-105F-D66D-0134B526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F3011B-F17B-2960-1D9C-5CDC88BD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FD3070-A6D5-362B-8BA2-F3A61250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00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8D535-6A2B-49CA-CCB3-3E58F438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D5566F-D121-578B-38ED-D2100DD2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73ECF9-0DBC-63C1-3EE8-CC3BA27B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A18A2B-96F2-313A-3D1D-EC43BE1D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10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6CAB2B-9E30-CA3C-0F1A-573FADFB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87F26B-CBC2-4881-D546-0D31C61F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C5E87C-A41E-708B-5318-6DD9B802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09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90344C-7A7A-0B8F-A8CD-499F2A4F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6A41B0-7CF4-472D-1FEB-B410EBAD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7B2E95-E13E-15F9-BBA1-07FBC91F9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F2D090-ED7E-9E47-3BB1-29C1E0E1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70BB12-FC55-1295-7459-510E471C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98058C-797E-72AA-9778-1C844A7B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01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E272-87DF-773F-ECC3-DAA54411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2B60780-186F-9AE4-CF78-27A6978BB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CCFADD-2BA6-DE56-334C-66D4E397E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354E8B-BAED-296E-5450-BA713A0F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7A8578-FE6C-0D31-D043-5F2A6237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D084F9-BA16-F7A9-5E59-41FDD282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73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B5EA0B-2340-5B22-ED7F-8B269496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6EC711-7A1C-3F9D-F7ED-2F8EA1F9E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3C4243-67EB-A9CF-49CD-AE62C2CCA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1E4819-5CA8-4033-B9C4-592C0D64754B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D5B5B7-2589-BBFF-B6F7-8649B6282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ACF9E9-19F9-E0B1-6A5B-4B2718ADD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B08DDE-D27C-4B89-9F2E-F6EC127F9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12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AC064-6615-707B-C29E-62C3016A7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53" y="1086278"/>
            <a:ext cx="9144000" cy="1399281"/>
          </a:xfrm>
        </p:spPr>
        <p:txBody>
          <a:bodyPr>
            <a:normAutofit/>
          </a:bodyPr>
          <a:lstStyle/>
          <a:p>
            <a:r>
              <a:rPr lang="fr-FR" sz="4000" dirty="0"/>
              <a:t>Evaluation énergétique</a:t>
            </a:r>
            <a:br>
              <a:rPr lang="fr-FR" sz="4000" dirty="0"/>
            </a:br>
            <a:r>
              <a:rPr lang="fr-FR" sz="4000" dirty="0"/>
              <a:t>  de la pratique de cyclotourisme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89ED64-9B4E-47FC-DA59-7A849F6D1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73887"/>
            <a:ext cx="9144000" cy="626203"/>
          </a:xfrm>
        </p:spPr>
        <p:txBody>
          <a:bodyPr>
            <a:normAutofit/>
          </a:bodyPr>
          <a:lstStyle/>
          <a:p>
            <a:r>
              <a:rPr lang="fr-FR" sz="3200" dirty="0"/>
              <a:t>Alain </a:t>
            </a:r>
            <a:r>
              <a:rPr lang="fr-FR" sz="3200" dirty="0" err="1"/>
              <a:t>Pianeta</a:t>
            </a:r>
            <a:endParaRPr lang="fr-FR" sz="3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951930-DB78-39A4-9DB1-C538A474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22" y="4375018"/>
            <a:ext cx="3450158" cy="1501823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0C966F-98BA-962A-8A97-972070576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39" y="4271734"/>
            <a:ext cx="2006257" cy="1755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4D60C3-E913-6D00-6A84-F0162F65C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11" y="4271734"/>
            <a:ext cx="2661777" cy="17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2"/>
          <p:cNvGrpSpPr>
            <a:grpSpLocks noChangeAspect="1"/>
          </p:cNvGrpSpPr>
          <p:nvPr/>
        </p:nvGrpSpPr>
        <p:grpSpPr bwMode="auto">
          <a:xfrm>
            <a:off x="2495551" y="1536701"/>
            <a:ext cx="5334000" cy="5321300"/>
            <a:chOff x="1155" y="751"/>
            <a:chExt cx="3360" cy="3352"/>
          </a:xfrm>
        </p:grpSpPr>
        <p:graphicFrame>
          <p:nvGraphicFramePr>
            <p:cNvPr id="12" name="Diagramme 11"/>
            <p:cNvGraphicFramePr/>
            <p:nvPr/>
          </p:nvGraphicFramePr>
          <p:xfrm>
            <a:off x="1155" y="751"/>
            <a:ext cx="3360" cy="3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3287" y="809"/>
              <a:ext cx="862" cy="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Vo</a:t>
              </a:r>
              <a:r>
                <a:rPr lang="fr-FR" altLang="fr-FR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fr-FR" alt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max %</a:t>
              </a: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01" y="2296"/>
              <a:ext cx="49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2063" y="1570"/>
              <a:ext cx="49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90%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247" y="3022"/>
              <a:ext cx="49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697" y="2331"/>
              <a:ext cx="72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70 %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243" y="1570"/>
              <a:ext cx="72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80 à 85 %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565" y="1797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1383" y="2251"/>
              <a:ext cx="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1383" y="2250"/>
              <a:ext cx="27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3287713" y="1568453"/>
            <a:ext cx="1223963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dirty="0"/>
              <a:t>Fc max %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800602" y="1568451"/>
            <a:ext cx="1624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/>
              <a:t>100 %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1703388" y="2720975"/>
            <a:ext cx="1223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Zone du second seuil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1631952" y="3800475"/>
            <a:ext cx="1223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Zone du premier seuil</a:t>
            </a: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1992313" y="6303964"/>
            <a:ext cx="792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60%</a:t>
            </a: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7104065" y="5080001"/>
            <a:ext cx="11509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60 %</a:t>
            </a: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7753349" y="6232526"/>
            <a:ext cx="11509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50 %</a:t>
            </a: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>
            <a:off x="3144839" y="2792413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>
            <a:off x="3144839" y="27924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auto">
          <a:xfrm>
            <a:off x="2855913" y="4233865"/>
            <a:ext cx="431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title"/>
          </p:nvPr>
        </p:nvSpPr>
        <p:spPr>
          <a:xfrm>
            <a:off x="1459181" y="-50381"/>
            <a:ext cx="9467851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fr-FR" altLang="fr-FR" sz="2400" b="1" u="sng" dirty="0"/>
              <a:t>Pyramide de correspondance entre les différents indicateurs d’intensité</a:t>
            </a: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7589837" y="1651251"/>
            <a:ext cx="900115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1800" dirty="0"/>
              <a:t>20</a:t>
            </a:r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r>
              <a:rPr lang="fr-FR" altLang="fr-FR" sz="1800" dirty="0"/>
              <a:t>17-18</a:t>
            </a:r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r>
              <a:rPr lang="fr-FR" altLang="fr-FR" sz="1800" dirty="0"/>
              <a:t>15-16</a:t>
            </a:r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r>
              <a:rPr lang="fr-FR" altLang="fr-FR" sz="1800" dirty="0"/>
              <a:t>13-14</a:t>
            </a:r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r>
              <a:rPr lang="fr-FR" altLang="fr-FR" sz="1800" dirty="0"/>
              <a:t>12</a:t>
            </a:r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endParaRPr lang="fr-FR" altLang="fr-FR" sz="1800" dirty="0"/>
          </a:p>
          <a:p>
            <a:pPr eaLnBrk="1" hangingPunct="1">
              <a:buFontTx/>
              <a:buNone/>
            </a:pPr>
            <a:r>
              <a:rPr lang="fr-FR" altLang="fr-FR" sz="1800" dirty="0"/>
              <a:t>10</a:t>
            </a:r>
          </a:p>
          <a:p>
            <a:pPr eaLnBrk="1" hangingPunct="1">
              <a:buFontTx/>
              <a:buNone/>
            </a:pPr>
            <a:r>
              <a:rPr lang="fr-FR" altLang="fr-FR" sz="1800" dirty="0"/>
              <a:t>  8</a:t>
            </a: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4656139" y="1128685"/>
            <a:ext cx="1079500" cy="40011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/>
              <a:t>Et plus</a:t>
            </a:r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8271376" y="3313206"/>
            <a:ext cx="1651365" cy="7696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fr-FR" altLang="fr-FR" sz="1467" dirty="0"/>
              <a:t>Compensations gestuelles apparaissent</a:t>
            </a:r>
          </a:p>
        </p:txBody>
      </p:sp>
      <p:sp>
        <p:nvSpPr>
          <p:cNvPr id="1055" name="Text Box 31"/>
          <p:cNvSpPr txBox="1">
            <a:spLocks noChangeArrowheads="1"/>
          </p:cNvSpPr>
          <p:nvPr/>
        </p:nvSpPr>
        <p:spPr bwMode="auto">
          <a:xfrm>
            <a:off x="5880102" y="1916113"/>
            <a:ext cx="1584325" cy="6309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Puissance Max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Vitesse max</a:t>
            </a:r>
          </a:p>
        </p:txBody>
      </p:sp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3278298" y="5356941"/>
            <a:ext cx="4176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/>
              <a:t>Action sur les graisses corporelles</a:t>
            </a:r>
          </a:p>
        </p:txBody>
      </p:sp>
      <p:sp>
        <p:nvSpPr>
          <p:cNvPr id="1057" name="Text Box 49"/>
          <p:cNvSpPr txBox="1">
            <a:spLocks noChangeArrowheads="1"/>
          </p:cNvSpPr>
          <p:nvPr/>
        </p:nvSpPr>
        <p:spPr bwMode="auto">
          <a:xfrm>
            <a:off x="5880102" y="1916113"/>
            <a:ext cx="1584325" cy="6309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Puissance Max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Vitesse max</a:t>
            </a:r>
          </a:p>
        </p:txBody>
      </p:sp>
      <p:sp>
        <p:nvSpPr>
          <p:cNvPr id="1059" name="Espace réservé du numéro de diapositive 22"/>
          <p:cNvSpPr>
            <a:spLocks noGrp="1"/>
          </p:cNvSpPr>
          <p:nvPr>
            <p:ph type="sldNum" sz="quarter" idx="12"/>
          </p:nvPr>
        </p:nvSpPr>
        <p:spPr>
          <a:xfrm>
            <a:off x="11480800" y="8475133"/>
            <a:ext cx="3657600" cy="4868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385AD1-5BEF-4E59-ABB0-025E197F0170}" type="slidenum">
              <a:rPr lang="fr-FR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452945-9ECD-F497-5EAE-180009367EC8}"/>
              </a:ext>
            </a:extLst>
          </p:cNvPr>
          <p:cNvSpPr txBox="1"/>
          <p:nvPr/>
        </p:nvSpPr>
        <p:spPr>
          <a:xfrm>
            <a:off x="7464428" y="850306"/>
            <a:ext cx="450074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467" b="1" dirty="0"/>
              <a:t>Echelles de Borg, du CR10 de Borg.),  d’ESIE (F.GRAPPE)</a:t>
            </a:r>
          </a:p>
        </p:txBody>
      </p:sp>
      <p:graphicFrame>
        <p:nvGraphicFramePr>
          <p:cNvPr id="14" name="Group 4">
            <a:extLst>
              <a:ext uri="{FF2B5EF4-FFF2-40B4-BE49-F238E27FC236}">
                <a16:creationId xmlns:a16="http://schemas.microsoft.com/office/drawing/2014/main" id="{E50B9BDD-9B32-AB1C-C415-D42D20FF919E}"/>
              </a:ext>
            </a:extLst>
          </p:cNvPr>
          <p:cNvGraphicFramePr>
            <a:graphicFrameLocks/>
          </p:cNvGraphicFramePr>
          <p:nvPr/>
        </p:nvGraphicFramePr>
        <p:xfrm>
          <a:off x="9897208" y="1174939"/>
          <a:ext cx="2158274" cy="4895872"/>
        </p:xfrm>
        <a:graphic>
          <a:graphicData uri="http://schemas.openxmlformats.org/drawingml/2006/table">
            <a:tbl>
              <a:tblPr/>
              <a:tblGrid>
                <a:gridCol w="63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Rien du tout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Extrêmement faible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Très faible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Modéré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Forte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64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Très forte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9377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Extrêmement forte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« douleur max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7291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2" panose="05020102010507070707" pitchFamily="18" charset="2"/>
                        </a:rPr>
                        <a:t>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Maximum absolu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Wingdings 2" panose="05020102010507070707" pitchFamily="18" charset="2"/>
                        </a:rPr>
                        <a:t></a:t>
                      </a:r>
                      <a:r>
                        <a:rPr kumimoji="0" lang="fr-FR" alt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Maximum absolu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975F637-0263-C07F-45C2-5C83728BB4B5}"/>
              </a:ext>
            </a:extLst>
          </p:cNvPr>
          <p:cNvCxnSpPr/>
          <p:nvPr/>
        </p:nvCxnSpPr>
        <p:spPr>
          <a:xfrm flipH="1">
            <a:off x="7964378" y="1105343"/>
            <a:ext cx="472559" cy="601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8CACA9A-2680-4211-DE83-AA1D6ABA05B7}"/>
              </a:ext>
            </a:extLst>
          </p:cNvPr>
          <p:cNvCxnSpPr/>
          <p:nvPr/>
        </p:nvCxnSpPr>
        <p:spPr>
          <a:xfrm>
            <a:off x="9262140" y="1105343"/>
            <a:ext cx="529264" cy="3009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D7B9B4A-64DC-211D-4FD5-7F28C4A9FE72}"/>
              </a:ext>
            </a:extLst>
          </p:cNvPr>
          <p:cNvSpPr txBox="1"/>
          <p:nvPr/>
        </p:nvSpPr>
        <p:spPr>
          <a:xfrm>
            <a:off x="411483" y="1225651"/>
            <a:ext cx="227286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sz="2000" b="1" dirty="0"/>
              <a:t>Substrats utilisés</a:t>
            </a:r>
          </a:p>
          <a:p>
            <a:r>
              <a:rPr lang="fr-FR" dirty="0"/>
              <a:t>Créatine Phosphate</a:t>
            </a:r>
          </a:p>
          <a:p>
            <a:endParaRPr lang="fr-FR" dirty="0"/>
          </a:p>
          <a:p>
            <a:r>
              <a:rPr lang="fr-FR" dirty="0"/>
              <a:t>Sucre +++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Sucre +++</a:t>
            </a:r>
          </a:p>
          <a:p>
            <a:endParaRPr lang="fr-FR" dirty="0"/>
          </a:p>
          <a:p>
            <a:r>
              <a:rPr lang="fr-FR" dirty="0"/>
              <a:t>Sucre ++</a:t>
            </a:r>
          </a:p>
          <a:p>
            <a:r>
              <a:rPr lang="fr-FR" dirty="0"/>
              <a:t>Et </a:t>
            </a:r>
          </a:p>
          <a:p>
            <a:r>
              <a:rPr lang="fr-FR" dirty="0"/>
              <a:t>Lipide +</a:t>
            </a:r>
          </a:p>
          <a:p>
            <a:r>
              <a:rPr lang="fr-FR" dirty="0"/>
              <a:t>Sucre +</a:t>
            </a:r>
          </a:p>
          <a:p>
            <a:r>
              <a:rPr lang="fr-FR" dirty="0"/>
              <a:t>Et </a:t>
            </a:r>
          </a:p>
          <a:p>
            <a:r>
              <a:rPr lang="fr-FR" dirty="0"/>
              <a:t>Lipides +</a:t>
            </a:r>
          </a:p>
          <a:p>
            <a:r>
              <a:rPr lang="fr-FR" dirty="0"/>
              <a:t>Sucre +</a:t>
            </a:r>
          </a:p>
          <a:p>
            <a:r>
              <a:rPr lang="fr-FR" dirty="0"/>
              <a:t>Et </a:t>
            </a:r>
          </a:p>
          <a:p>
            <a:r>
              <a:rPr lang="fr-FR" dirty="0"/>
              <a:t>Lipides +++</a:t>
            </a:r>
          </a:p>
          <a:p>
            <a:r>
              <a:rPr lang="fr-FR" dirty="0"/>
              <a:t>Lipides +++</a:t>
            </a:r>
          </a:p>
          <a:p>
            <a:r>
              <a:rPr lang="fr-FR" dirty="0"/>
              <a:t>Sucres  + ou -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A849EEB5-1DA8-35DA-CBF8-8242EA9C6D3B}"/>
              </a:ext>
            </a:extLst>
          </p:cNvPr>
          <p:cNvSpPr/>
          <p:nvPr/>
        </p:nvSpPr>
        <p:spPr>
          <a:xfrm>
            <a:off x="2701319" y="1648899"/>
            <a:ext cx="370493" cy="583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CBCB8E02-DE95-6239-3D65-EF0F8E17727D}"/>
              </a:ext>
            </a:extLst>
          </p:cNvPr>
          <p:cNvSpPr/>
          <p:nvPr/>
        </p:nvSpPr>
        <p:spPr>
          <a:xfrm>
            <a:off x="2736159" y="2216335"/>
            <a:ext cx="370493" cy="583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7734BBCB-CE78-F0F3-F807-C7DD675506D4}"/>
              </a:ext>
            </a:extLst>
          </p:cNvPr>
          <p:cNvSpPr/>
          <p:nvPr/>
        </p:nvSpPr>
        <p:spPr>
          <a:xfrm flipV="1">
            <a:off x="1394922" y="3101430"/>
            <a:ext cx="370493" cy="86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4F282AC3-96FB-A2D2-B081-5F297417D9E4}"/>
              </a:ext>
            </a:extLst>
          </p:cNvPr>
          <p:cNvSpPr/>
          <p:nvPr/>
        </p:nvSpPr>
        <p:spPr>
          <a:xfrm>
            <a:off x="1310551" y="3898695"/>
            <a:ext cx="370493" cy="583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71B07CF5-56D4-22FC-7F51-EDED141AA3CF}"/>
              </a:ext>
            </a:extLst>
          </p:cNvPr>
          <p:cNvSpPr/>
          <p:nvPr/>
        </p:nvSpPr>
        <p:spPr>
          <a:xfrm>
            <a:off x="2119587" y="4664226"/>
            <a:ext cx="370493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F444DB08-BD2F-AD50-A18E-D84FAA3B0C07}"/>
              </a:ext>
            </a:extLst>
          </p:cNvPr>
          <p:cNvSpPr/>
          <p:nvPr/>
        </p:nvSpPr>
        <p:spPr>
          <a:xfrm>
            <a:off x="2164726" y="5526218"/>
            <a:ext cx="370493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9BC4C7C3-922F-F272-AE16-E02390A5DD18}"/>
              </a:ext>
            </a:extLst>
          </p:cNvPr>
          <p:cNvSpPr/>
          <p:nvPr/>
        </p:nvSpPr>
        <p:spPr>
          <a:xfrm>
            <a:off x="2213764" y="6034844"/>
            <a:ext cx="370493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07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F994839-107C-3941-7663-2E93E613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0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La puissance développée en cyclisme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9024B81-16C0-4CCF-054D-6C89FDE27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66" y="1040358"/>
            <a:ext cx="11782498" cy="223682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 Sollicitations : </a:t>
            </a:r>
            <a:r>
              <a:rPr lang="fr-FR" sz="2500" dirty="0"/>
              <a:t>Frottements + Résistance à l’Avancement + + Elévation du Poids</a:t>
            </a:r>
          </a:p>
          <a:p>
            <a:r>
              <a:rPr lang="fr-FR" sz="2500" dirty="0"/>
              <a:t>Puissance = Travail/ Durée = Force x Déplacement / Durée = Force x Vitesse . Unité le Watt</a:t>
            </a:r>
          </a:p>
          <a:p>
            <a:r>
              <a:rPr lang="fr-FR" dirty="0"/>
              <a:t>W = </a:t>
            </a:r>
            <a:r>
              <a:rPr lang="fr-FR" dirty="0" err="1"/>
              <a:t>Wf</a:t>
            </a:r>
            <a:r>
              <a:rPr lang="fr-FR" dirty="0"/>
              <a:t> + Wa + </a:t>
            </a:r>
            <a:r>
              <a:rPr lang="fr-FR" dirty="0" err="1"/>
              <a:t>Wg</a:t>
            </a:r>
            <a:r>
              <a:rPr lang="fr-FR" dirty="0"/>
              <a:t>= Kf*P*V + Ka*V3 + V*P*p avec Ka = 1/2 x </a:t>
            </a:r>
            <a:r>
              <a:rPr lang="fr-FR" dirty="0" err="1"/>
              <a:t>mva</a:t>
            </a:r>
            <a:r>
              <a:rPr lang="fr-FR" dirty="0"/>
              <a:t> x S x Cx ; condition normale </a:t>
            </a:r>
            <a:r>
              <a:rPr lang="fr-FR" dirty="0" err="1"/>
              <a:t>mva</a:t>
            </a:r>
            <a:r>
              <a:rPr lang="fr-FR" dirty="0"/>
              <a:t> = 1,2 ; SCX = 0,43; ka = 1/2 x 1,2 x 0,43 =0,25,8 environ 0,26 ; Main cocotte, bras fléchis , buste légèrement penché en avant Cx = 0,40 ; ka = 0,24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56BE8-FE73-F7C5-F937-3AA588058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550" y="3046531"/>
            <a:ext cx="4802346" cy="36390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690EB9-F19E-A5D5-65AC-79BFF9BF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8" t="9279" r="34389" b="3677"/>
          <a:stretch>
            <a:fillRect/>
          </a:stretch>
        </p:blipFill>
        <p:spPr>
          <a:xfrm>
            <a:off x="549104" y="3277182"/>
            <a:ext cx="5158333" cy="34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676A5-D221-C502-0525-136785360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Variations du SCX selon la position sur le guidon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F7EA8B-C5E4-07FB-D8B9-A2F61F736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2" r="4176" b="2156"/>
          <a:stretch>
            <a:fillRect/>
          </a:stretch>
        </p:blipFill>
        <p:spPr>
          <a:xfrm>
            <a:off x="3392354" y="1118186"/>
            <a:ext cx="5639964" cy="55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3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046A9-5E3B-04B4-E71A-E5838B62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021" y="197601"/>
            <a:ext cx="10515600" cy="1325563"/>
          </a:xfrm>
        </p:spPr>
        <p:txBody>
          <a:bodyPr/>
          <a:lstStyle/>
          <a:p>
            <a:r>
              <a:rPr lang="fr-FR" dirty="0"/>
              <a:t>Exemple d’un tableau calcul de la puissance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AA6528-D359-5DB8-02CF-AA5B12B9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206"/>
            <a:ext cx="12192000" cy="47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42B734-8D23-B8C0-B940-20A47FCD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1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0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67821-43AC-94C6-983F-C8D2AAC5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7387"/>
            <a:ext cx="10515600" cy="1325563"/>
          </a:xfrm>
        </p:spPr>
        <p:txBody>
          <a:bodyPr/>
          <a:lstStyle/>
          <a:p>
            <a:pPr algn="ctr"/>
            <a:r>
              <a:rPr lang="fr-FR" sz="3600" dirty="0"/>
              <a:t>Convertir la Puissance (w) en Dépense calorique (ca)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A8FCE2A-7148-929E-7E99-361A55C3CD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405" y="1333334"/>
                <a:ext cx="10515600" cy="479156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fr-FR" dirty="0"/>
                  <a:t>Dépense = Puissance x Durée x 4 </a:t>
                </a:r>
                <a:r>
                  <a:rPr lang="fr-FR" sz="2000" dirty="0"/>
                  <a:t>(75 % chaleur et 25 % rendement mécanique)</a:t>
                </a:r>
              </a:p>
              <a:p>
                <a:r>
                  <a:rPr lang="fr-FR" sz="2000" dirty="0"/>
                  <a:t>joules = Watts x nb secondes x 4 / 1000 (petite calorie)</a:t>
                </a:r>
              </a:p>
              <a:p>
                <a:r>
                  <a:rPr lang="fr-FR" sz="2000" dirty="0"/>
                  <a:t>Exemple :  pour 1 h : 100 x 3600 x 4 = 1440 joules</a:t>
                </a:r>
              </a:p>
              <a:p>
                <a:r>
                  <a:rPr lang="fr-FR" sz="2000" dirty="0"/>
                  <a:t>1 joule (J) équivaut à environ </a:t>
                </a:r>
                <a:r>
                  <a:rPr lang="fr-FR" sz="2000" b="1" dirty="0"/>
                  <a:t>0,239 calorie (cal)</a:t>
                </a:r>
                <a:r>
                  <a:rPr lang="fr-FR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fr-FR" i="1"/>
                      <m:t> </m:t>
                    </m:r>
                    <m:r>
                      <m:rPr>
                        <m:nor/>
                      </m:rPr>
                      <a:rPr lang="fr-FR" i="1"/>
                      <m:t>J</m:t>
                    </m:r>
                    <m:r>
                      <a:rPr lang="fr-FR">
                        <a:latin typeface="Cambria Math" panose="02040503050406030204" pitchFamily="18" charset="0"/>
                      </a:rPr>
                      <m:t>=0,239005736</m:t>
                    </m:r>
                    <m:r>
                      <m:rPr>
                        <m:nor/>
                      </m:rPr>
                      <a:rPr lang="fr-FR" i="1"/>
                      <m:t> </m:t>
                    </m:r>
                    <m:r>
                      <m:rPr>
                        <m:nor/>
                      </m:rPr>
                      <a:rPr lang="fr-FR" i="1"/>
                      <m:t>cal</m:t>
                    </m:r>
                  </m:oMath>
                </a14:m>
                <a:endParaRPr lang="fr-FR" sz="2000" b="0" dirty="0"/>
              </a:p>
              <a:p>
                <a:r>
                  <a:rPr lang="fr-FR" sz="2000" dirty="0"/>
                  <a:t>Et à l’inverse :</a:t>
                </a:r>
              </a:p>
              <a:p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fr-FR" i="1"/>
                      <m:t> </m:t>
                    </m:r>
                    <m:r>
                      <m:rPr>
                        <m:nor/>
                      </m:rPr>
                      <a:rPr lang="fr-FR" i="1"/>
                      <m:t>cal</m:t>
                    </m:r>
                    <m:r>
                      <a:rPr lang="fr-FR">
                        <a:latin typeface="Cambria Math" panose="02040503050406030204" pitchFamily="18" charset="0"/>
                      </a:rPr>
                      <m:t>=4,184</m:t>
                    </m:r>
                    <m:r>
                      <m:rPr>
                        <m:nor/>
                      </m:rPr>
                      <a:rPr lang="fr-FR" i="1"/>
                      <m:t> </m:t>
                    </m:r>
                    <m:r>
                      <m:rPr>
                        <m:nor/>
                      </m:rPr>
                      <a:rPr lang="fr-FR" i="1"/>
                      <m:t>J</m:t>
                    </m:r>
                  </m:oMath>
                </a14:m>
                <a:endParaRPr lang="fr-FR" sz="2000" b="0" dirty="0"/>
              </a:p>
              <a:p>
                <a:r>
                  <a:rPr lang="fr-FR" sz="2000" dirty="0"/>
                  <a:t>Dans l’exemple 1440 j =1440 /4,18= 344, 497 calories</a:t>
                </a:r>
              </a:p>
              <a:p>
                <a:pPr marL="0" indent="0" algn="ctr">
                  <a:buNone/>
                </a:pPr>
                <a:r>
                  <a:rPr lang="fr-FR" sz="2000" b="1" dirty="0"/>
                  <a:t>Remarque il faut rajouter la dépense calorique du corps au repos . Au repos 1 MET                                    </a:t>
                </a:r>
              </a:p>
              <a:p>
                <a:pPr marL="0" indent="0" algn="ctr">
                  <a:buNone/>
                </a:pPr>
                <a:r>
                  <a:rPr lang="fr-FR" sz="2000" b="1" dirty="0"/>
                  <a:t>(</a:t>
                </a:r>
                <a:r>
                  <a:rPr lang="fr-FR" sz="2000" b="1" dirty="0" err="1"/>
                  <a:t>Metabolic</a:t>
                </a:r>
                <a:r>
                  <a:rPr lang="fr-FR" sz="2000" b="1" dirty="0"/>
                  <a:t> Equivalent of </a:t>
                </a:r>
                <a:r>
                  <a:rPr lang="fr-FR" sz="2000" b="1" dirty="0" err="1"/>
                  <a:t>task</a:t>
                </a:r>
                <a:r>
                  <a:rPr lang="fr-FR" sz="2000" b="1" dirty="0"/>
                  <a:t>) = débit oxygène par kg par minute </a:t>
                </a:r>
              </a:p>
              <a:p>
                <a:r>
                  <a:rPr lang="fr-FR" sz="2000" dirty="0"/>
                  <a:t>Met x durée en seconde x poids de l’individu /60</a:t>
                </a:r>
              </a:p>
              <a:p>
                <a:r>
                  <a:rPr lang="fr-FR" sz="2000" dirty="0"/>
                  <a:t>1 x 60 x 80 /60 = 80 calories</a:t>
                </a:r>
              </a:p>
              <a:p>
                <a:pPr marL="0" indent="0" algn="ctr">
                  <a:buNone/>
                </a:pPr>
                <a:r>
                  <a:rPr lang="fr-FR" sz="2000" b="1" dirty="0"/>
                  <a:t>Dépense totale = 424,497 calories</a:t>
                </a:r>
              </a:p>
              <a:p>
                <a:pPr marL="0" indent="0" algn="ctr">
                  <a:buNone/>
                </a:pPr>
                <a:endParaRPr lang="fr-FR" sz="2000" b="1" dirty="0"/>
              </a:p>
              <a:p>
                <a:pPr marL="0" indent="0" algn="ctr">
                  <a:buNone/>
                </a:pPr>
                <a:r>
                  <a:rPr lang="fr-FR" sz="2000" b="1" dirty="0"/>
                  <a:t>Remarque pour la marche et la course la valeur de la vitesse correspond à peu prés à la valeur en MET</a:t>
                </a:r>
              </a:p>
              <a:p>
                <a:endParaRPr lang="fr-FR" sz="20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A8FCE2A-7148-929E-7E99-361A55C3CD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405" y="1333334"/>
                <a:ext cx="10515600" cy="4791560"/>
              </a:xfrm>
              <a:blipFill>
                <a:blip r:embed="rId2"/>
                <a:stretch>
                  <a:fillRect l="-638" t="-2545" b="-11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852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B277E8-2A5A-31FA-718C-7E2C0BFC5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830" y="-288322"/>
            <a:ext cx="5056668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Synthèse simplifiée (1)</a:t>
            </a:r>
          </a:p>
        </p:txBody>
      </p:sp>
      <p:pic>
        <p:nvPicPr>
          <p:cNvPr id="4" name="Image 3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58BECA69-487C-D3E0-7482-DF4C0033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30" b="3792"/>
          <a:stretch>
            <a:fillRect/>
          </a:stretch>
        </p:blipFill>
        <p:spPr>
          <a:xfrm>
            <a:off x="2176131" y="567818"/>
            <a:ext cx="8158716" cy="62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96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64659-FFFE-9BB6-5F60-9FF1BC02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5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Synthèse simplifiée (2)</a:t>
            </a: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2BC5EA7-9498-778B-D0C8-D4C10E13A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53"/>
          <a:stretch>
            <a:fillRect/>
          </a:stretch>
        </p:blipFill>
        <p:spPr>
          <a:xfrm>
            <a:off x="3487442" y="1027906"/>
            <a:ext cx="6046417" cy="556553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FE7D87-D083-F0F6-1C41-31FAAD45D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873" y="3782059"/>
            <a:ext cx="3084023" cy="22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3" name="Rectangle 9">
            <a:extLst>
              <a:ext uri="{FF2B5EF4-FFF2-40B4-BE49-F238E27FC236}">
                <a16:creationId xmlns:a16="http://schemas.microsoft.com/office/drawing/2014/main" id="{314CC8D9-B388-BAE9-7B70-8A6BC164F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8335" y="-76200"/>
            <a:ext cx="11135832" cy="1143000"/>
          </a:xfrm>
        </p:spPr>
        <p:txBody>
          <a:bodyPr/>
          <a:lstStyle/>
          <a:p>
            <a:r>
              <a:rPr lang="fr-FR" altLang="fr-FR" sz="3200" u="sng" dirty="0"/>
              <a:t>Evaluation de la dépense avec un c</a:t>
            </a:r>
            <a:r>
              <a:rPr lang="fr-FR" altLang="fr-FR" sz="3200" b="1" u="sng" dirty="0"/>
              <a:t>ardiofréquencemètre</a:t>
            </a:r>
            <a:r>
              <a:rPr lang="fr-FR" altLang="fr-FR" sz="3200" u="sng" dirty="0"/>
              <a:t> complet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E92476-5808-053E-5972-9560241928AA}"/>
              </a:ext>
            </a:extLst>
          </p:cNvPr>
          <p:cNvGrpSpPr/>
          <p:nvPr/>
        </p:nvGrpSpPr>
        <p:grpSpPr>
          <a:xfrm>
            <a:off x="289000" y="765175"/>
            <a:ext cx="11835299" cy="6075363"/>
            <a:chOff x="289000" y="765175"/>
            <a:chExt cx="11835299" cy="607536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25C9AE6-F5E7-9F71-844C-D4DCA8427E2B}"/>
                </a:ext>
              </a:extLst>
            </p:cNvPr>
            <p:cNvGrpSpPr/>
            <p:nvPr/>
          </p:nvGrpSpPr>
          <p:grpSpPr>
            <a:xfrm>
              <a:off x="289000" y="765175"/>
              <a:ext cx="8904214" cy="6075363"/>
              <a:chOff x="289000" y="765175"/>
              <a:chExt cx="8904214" cy="6075363"/>
            </a:xfrm>
          </p:grpSpPr>
          <p:grpSp>
            <p:nvGrpSpPr>
              <p:cNvPr id="195586" name="Group 2">
                <a:extLst>
                  <a:ext uri="{FF2B5EF4-FFF2-40B4-BE49-F238E27FC236}">
                    <a16:creationId xmlns:a16="http://schemas.microsoft.com/office/drawing/2014/main" id="{BDFFC88C-2C94-A72A-7CF2-4052537FE4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227" y="963613"/>
                <a:ext cx="8789987" cy="5876925"/>
                <a:chOff x="240" y="614"/>
                <a:chExt cx="6000" cy="3702"/>
              </a:xfrm>
            </p:grpSpPr>
            <p:pic>
              <p:nvPicPr>
                <p:cNvPr id="195587" name="Picture 3">
                  <a:extLst>
                    <a:ext uri="{FF2B5EF4-FFF2-40B4-BE49-F238E27FC236}">
                      <a16:creationId xmlns:a16="http://schemas.microsoft.com/office/drawing/2014/main" id="{345D47F8-F58C-F08F-8A62-FA05A32E33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624"/>
                  <a:ext cx="1515" cy="21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5588" name="Picture 4">
                  <a:extLst>
                    <a:ext uri="{FF2B5EF4-FFF2-40B4-BE49-F238E27FC236}">
                      <a16:creationId xmlns:a16="http://schemas.microsoft.com/office/drawing/2014/main" id="{18D905DE-1B0E-93A5-B4C7-AFFB30FEB0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2" y="634"/>
                  <a:ext cx="2048" cy="6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5589" name="Picture 5">
                  <a:extLst>
                    <a:ext uri="{FF2B5EF4-FFF2-40B4-BE49-F238E27FC236}">
                      <a16:creationId xmlns:a16="http://schemas.microsoft.com/office/drawing/2014/main" id="{53824832-E2C0-A43C-4049-693E2395D4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6" y="1484"/>
                  <a:ext cx="1488" cy="13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5590" name="Picture 6">
                  <a:extLst>
                    <a:ext uri="{FF2B5EF4-FFF2-40B4-BE49-F238E27FC236}">
                      <a16:creationId xmlns:a16="http://schemas.microsoft.com/office/drawing/2014/main" id="{7749D154-8F05-14FD-2CA4-B7AE7C74CB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4" y="2736"/>
                  <a:ext cx="2112" cy="15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5591" name="Picture 7">
                  <a:extLst>
                    <a:ext uri="{FF2B5EF4-FFF2-40B4-BE49-F238E27FC236}">
                      <a16:creationId xmlns:a16="http://schemas.microsoft.com/office/drawing/2014/main" id="{76F4962C-F6E2-9D8E-F6BB-000420B1FF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4" y="2922"/>
                  <a:ext cx="1728" cy="12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5592" name="Picture 8">
                  <a:extLst>
                    <a:ext uri="{FF2B5EF4-FFF2-40B4-BE49-F238E27FC236}">
                      <a16:creationId xmlns:a16="http://schemas.microsoft.com/office/drawing/2014/main" id="{2F3A6F83-957C-8ED3-2491-1A021777E3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614"/>
                  <a:ext cx="2256" cy="20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95594" name="Text Box 10">
                <a:extLst>
                  <a:ext uri="{FF2B5EF4-FFF2-40B4-BE49-F238E27FC236}">
                    <a16:creationId xmlns:a16="http://schemas.microsoft.com/office/drawing/2014/main" id="{C30318F9-7EB9-F9CD-C75D-AAD5F4C2E3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00893" y="765175"/>
                <a:ext cx="158432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2000" dirty="0"/>
                  <a:t>Puissance</a:t>
                </a:r>
              </a:p>
            </p:txBody>
          </p:sp>
          <p:sp>
            <p:nvSpPr>
              <p:cNvPr id="195595" name="Text Box 11">
                <a:extLst>
                  <a:ext uri="{FF2B5EF4-FFF2-40B4-BE49-F238E27FC236}">
                    <a16:creationId xmlns:a16="http://schemas.microsoft.com/office/drawing/2014/main" id="{8757D0F2-F15F-1F46-09EB-4C30925653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9372" y="2187574"/>
                <a:ext cx="1150937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dirty="0"/>
                  <a:t>Vitesse</a:t>
                </a:r>
              </a:p>
            </p:txBody>
          </p:sp>
          <p:sp>
            <p:nvSpPr>
              <p:cNvPr id="195596" name="Text Box 12">
                <a:extLst>
                  <a:ext uri="{FF2B5EF4-FFF2-40B4-BE49-F238E27FC236}">
                    <a16:creationId xmlns:a16="http://schemas.microsoft.com/office/drawing/2014/main" id="{BCCD76DE-212A-65F9-1D7D-5D436F14A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9591" y="4308734"/>
                <a:ext cx="248285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 dirty="0"/>
                  <a:t>Fréquence de pédalage</a:t>
                </a:r>
              </a:p>
            </p:txBody>
          </p:sp>
          <p:sp>
            <p:nvSpPr>
              <p:cNvPr id="195597" name="Text Box 13">
                <a:extLst>
                  <a:ext uri="{FF2B5EF4-FFF2-40B4-BE49-F238E27FC236}">
                    <a16:creationId xmlns:a16="http://schemas.microsoft.com/office/drawing/2014/main" id="{1DB7B728-A128-3833-5BB9-098E17B72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000" y="4724400"/>
                <a:ext cx="2447925" cy="1311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fr-FR" altLang="fr-FR" sz="2000"/>
                  <a:t>Pour les coureurs à pieds podomètre et accéléromètre de foulée</a:t>
                </a: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FE60799-16D3-0E5C-D475-4421EF713D90}"/>
                </a:ext>
              </a:extLst>
            </p:cNvPr>
            <p:cNvGrpSpPr/>
            <p:nvPr/>
          </p:nvGrpSpPr>
          <p:grpSpPr>
            <a:xfrm>
              <a:off x="9122895" y="2187574"/>
              <a:ext cx="2858826" cy="3397251"/>
              <a:chOff x="9122895" y="2187574"/>
              <a:chExt cx="2858826" cy="3397251"/>
            </a:xfrm>
          </p:grpSpPr>
          <p:pic>
            <p:nvPicPr>
              <p:cNvPr id="3" name="Image 2" descr="Une image contenant horloge, Instrument de mesure, jauge, regarder&#10;&#10;Le contenu généré par l’IA peut être incorrect.">
                <a:extLst>
                  <a:ext uri="{FF2B5EF4-FFF2-40B4-BE49-F238E27FC236}">
                    <a16:creationId xmlns:a16="http://schemas.microsoft.com/office/drawing/2014/main" id="{DEA13789-070E-5E05-E9FD-B996606D0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92" t="11157" r="12015" b="9974"/>
              <a:stretch>
                <a:fillRect/>
              </a:stretch>
            </p:blipFill>
            <p:spPr>
              <a:xfrm>
                <a:off x="9122895" y="2529367"/>
                <a:ext cx="2858826" cy="3055458"/>
              </a:xfrm>
              <a:prstGeom prst="rect">
                <a:avLst/>
              </a:prstGeom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FF9B1B4-DF3D-3D94-C26E-F3E9A485845C}"/>
                  </a:ext>
                </a:extLst>
              </p:cNvPr>
              <p:cNvSpPr txBox="1"/>
              <p:nvPr/>
            </p:nvSpPr>
            <p:spPr>
              <a:xfrm>
                <a:off x="10065488" y="2187574"/>
                <a:ext cx="118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Avec  GPS</a:t>
                </a:r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358D056-B911-0526-A36D-33BD54FB361F}"/>
                </a:ext>
              </a:extLst>
            </p:cNvPr>
            <p:cNvSpPr txBox="1"/>
            <p:nvPr/>
          </p:nvSpPr>
          <p:spPr>
            <a:xfrm>
              <a:off x="8852441" y="5584825"/>
              <a:ext cx="3271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Utilisent les mêmes formules</a:t>
              </a:r>
            </a:p>
            <a:p>
              <a:pPr algn="ctr"/>
              <a:r>
                <a:rPr lang="fr-FR" b="1" dirty="0"/>
                <a:t> vues précédemment </a:t>
              </a:r>
            </a:p>
          </p:txBody>
        </p: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6CC40-43CD-0C5B-C2A1-8C44A6CC3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Volume de l’hydratation (EAU)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90C557-24CE-7133-789C-FB445B203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8966"/>
            <a:ext cx="10515600" cy="2080068"/>
          </a:xfrm>
        </p:spPr>
        <p:txBody>
          <a:bodyPr/>
          <a:lstStyle/>
          <a:p>
            <a:r>
              <a:rPr lang="fr-FR" dirty="0"/>
              <a:t>1 ml d’eau pour 1 calorie consommée</a:t>
            </a:r>
          </a:p>
          <a:p>
            <a:r>
              <a:rPr lang="fr-FR" b="1" dirty="0"/>
              <a:t>Dans notre exemple : Dépense totale = 424,497 calories</a:t>
            </a:r>
          </a:p>
          <a:p>
            <a:r>
              <a:rPr lang="fr-FR" b="1" dirty="0"/>
              <a:t>1 bidon d’eau de 500 ml sur terrain plat et plus en terrain vallonné ou en montagne et beaucoup  sous la chaleur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975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3609E-4C8F-E457-110A-3ACD8A76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438614-9EA1-1A3E-0C30-25E11B8A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2521"/>
            <a:ext cx="10515600" cy="3452957"/>
          </a:xfrm>
        </p:spPr>
        <p:txBody>
          <a:bodyPr/>
          <a:lstStyle/>
          <a:p>
            <a:r>
              <a:rPr lang="fr-FR" dirty="0"/>
              <a:t>Comprendre l’utilisation des filières énergétique nécessaires à la contraction musculaire,</a:t>
            </a:r>
          </a:p>
          <a:p>
            <a:r>
              <a:rPr lang="fr-FR" dirty="0"/>
              <a:t>  Comment calculer la puissance développée lors de la pratique du cyclotourisme,</a:t>
            </a:r>
          </a:p>
          <a:p>
            <a:r>
              <a:rPr lang="fr-FR" dirty="0"/>
              <a:t>Evaluer la dépense calorique,</a:t>
            </a:r>
          </a:p>
          <a:p>
            <a:r>
              <a:rPr lang="fr-FR" dirty="0"/>
              <a:t>Pour effectuer le bon choix des substrats nécessaires en qualité et en  quantité à  pratique du cyclotourisme……..</a:t>
            </a:r>
          </a:p>
        </p:txBody>
      </p:sp>
    </p:spTree>
    <p:extLst>
      <p:ext uri="{BB962C8B-B14F-4D97-AF65-F5344CB8AC3E}">
        <p14:creationId xmlns:p14="http://schemas.microsoft.com/office/powerpoint/2010/main" val="1017884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01802-B6CF-D439-73B8-A651BCD9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48" y="365126"/>
            <a:ext cx="11677796" cy="870362"/>
          </a:xfrm>
        </p:spPr>
        <p:txBody>
          <a:bodyPr>
            <a:noAutofit/>
          </a:bodyPr>
          <a:lstStyle/>
          <a:p>
            <a:pPr algn="ctr"/>
            <a:r>
              <a:rPr lang="fr-FR" altLang="fr-FR" sz="2800" dirty="0">
                <a:latin typeface="Arial" panose="020B0604020202020204" pitchFamily="34" charset="0"/>
              </a:rPr>
              <a:t>Les valeurs caloriques moyennes des principaux macronutriments :</a:t>
            </a:r>
            <a:br>
              <a:rPr lang="fr-FR" altLang="fr-FR" sz="2800" dirty="0">
                <a:latin typeface="Arial" panose="020B0604020202020204" pitchFamily="34" charset="0"/>
              </a:rPr>
            </a:br>
            <a:endParaRPr lang="fr-FR" sz="2800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8D0B547-C7A7-2912-B3BE-D87BB70FBA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1046" y="1325880"/>
          <a:ext cx="10515600" cy="42062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77092946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7663534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155393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Nutriment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Calories par gramme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Détails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629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Glucides (sucres)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 dirty="0"/>
                        <a:t>4 kcal/g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Fournissent de l’énergie rapidement disponible. Comprend les sucres simples (glucose, fructose) et les glucides complexes (amidon).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089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Protéines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4 kcal/g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Servent à la construction et la réparation des tissus, ainsi qu’à certaines fonctions métaboliques.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934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Lipides (graisses)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 dirty="0"/>
                        <a:t>9 kcal/g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dirty="0"/>
                        <a:t>Source d’énergie concentrée, nécessaires pour les membranes cellulaires et certaines hormones.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9292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DF8DA4E-CB80-D54D-9780-ECDF62FF8159}"/>
              </a:ext>
            </a:extLst>
          </p:cNvPr>
          <p:cNvSpPr txBox="1"/>
          <p:nvPr/>
        </p:nvSpPr>
        <p:spPr>
          <a:xfrm>
            <a:off x="783772" y="5784988"/>
            <a:ext cx="10982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Il existe des tables de composition des aliments</a:t>
            </a:r>
          </a:p>
        </p:txBody>
      </p:sp>
    </p:spTree>
    <p:extLst>
      <p:ext uri="{BB962C8B-B14F-4D97-AF65-F5344CB8AC3E}">
        <p14:creationId xmlns:p14="http://schemas.microsoft.com/office/powerpoint/2010/main" val="343084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B2C9BAC-26E7-E166-4E98-451CFC4A53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1005" y="274638"/>
            <a:ext cx="11554045" cy="1143000"/>
          </a:xfrm>
        </p:spPr>
        <p:txBody>
          <a:bodyPr/>
          <a:lstStyle/>
          <a:p>
            <a:pPr algn="ctr"/>
            <a:r>
              <a:rPr lang="fr-FR" alt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Conclusion: Une excellente nutrition fait partie de l’entrainement </a:t>
            </a:r>
            <a:br>
              <a:rPr lang="fr-FR" alt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alt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de la récupération de l’effort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A2C8BCB-94F9-F036-43EE-25003DF080C3}"/>
              </a:ext>
            </a:extLst>
          </p:cNvPr>
          <p:cNvGrpSpPr/>
          <p:nvPr/>
        </p:nvGrpSpPr>
        <p:grpSpPr>
          <a:xfrm>
            <a:off x="1936945" y="1259245"/>
            <a:ext cx="8255654" cy="5343978"/>
            <a:chOff x="1936945" y="1259245"/>
            <a:chExt cx="8255654" cy="5343978"/>
          </a:xfrm>
        </p:grpSpPr>
        <p:grpSp>
          <p:nvGrpSpPr>
            <p:cNvPr id="167939" name="Group 3">
              <a:extLst>
                <a:ext uri="{FF2B5EF4-FFF2-40B4-BE49-F238E27FC236}">
                  <a16:creationId xmlns:a16="http://schemas.microsoft.com/office/drawing/2014/main" id="{930DB11C-5CC2-3940-B277-79A06E2F3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043" y="2656588"/>
              <a:ext cx="7583488" cy="3384550"/>
              <a:chOff x="340" y="1026"/>
              <a:chExt cx="4777" cy="2132"/>
            </a:xfrm>
          </p:grpSpPr>
          <p:pic>
            <p:nvPicPr>
              <p:cNvPr id="167940" name="Picture 4">
                <a:extLst>
                  <a:ext uri="{FF2B5EF4-FFF2-40B4-BE49-F238E27FC236}">
                    <a16:creationId xmlns:a16="http://schemas.microsoft.com/office/drawing/2014/main" id="{747117E4-1455-395D-51A0-75BCC6ED97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74" t="28278" r="32530" b="15973"/>
              <a:stretch>
                <a:fillRect/>
              </a:stretch>
            </p:blipFill>
            <p:spPr bwMode="auto">
              <a:xfrm>
                <a:off x="2154" y="1026"/>
                <a:ext cx="1321" cy="2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7941" name="Text Box 5">
                <a:extLst>
                  <a:ext uri="{FF2B5EF4-FFF2-40B4-BE49-F238E27FC236}">
                    <a16:creationId xmlns:a16="http://schemas.microsoft.com/office/drawing/2014/main" id="{82337234-41C4-16E0-37BF-D61AB1D253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5" y="1162"/>
                <a:ext cx="10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/>
                  <a:t>Les sensations</a:t>
                </a:r>
              </a:p>
            </p:txBody>
          </p:sp>
          <p:sp>
            <p:nvSpPr>
              <p:cNvPr id="167942" name="Text Box 6">
                <a:extLst>
                  <a:ext uri="{FF2B5EF4-FFF2-40B4-BE49-F238E27FC236}">
                    <a16:creationId xmlns:a16="http://schemas.microsoft.com/office/drawing/2014/main" id="{6D6DF4B9-9E7E-2CF5-6593-5B13779CE6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" y="1525"/>
                <a:ext cx="17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/>
                  <a:t>La fréquence cardiaque</a:t>
                </a:r>
              </a:p>
            </p:txBody>
          </p:sp>
          <p:sp>
            <p:nvSpPr>
              <p:cNvPr id="167943" name="Text Box 7">
                <a:extLst>
                  <a:ext uri="{FF2B5EF4-FFF2-40B4-BE49-F238E27FC236}">
                    <a16:creationId xmlns:a16="http://schemas.microsoft.com/office/drawing/2014/main" id="{AEC19E1D-C859-9286-F5EE-2784B89DE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1979"/>
                <a:ext cx="104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La puissance</a:t>
                </a:r>
              </a:p>
            </p:txBody>
          </p:sp>
          <p:sp>
            <p:nvSpPr>
              <p:cNvPr id="167944" name="Text Box 8">
                <a:extLst>
                  <a:ext uri="{FF2B5EF4-FFF2-40B4-BE49-F238E27FC236}">
                    <a16:creationId xmlns:a16="http://schemas.microsoft.com/office/drawing/2014/main" id="{F7815362-76C9-C2D9-98B5-9F24C5D246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" y="2251"/>
                <a:ext cx="1089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 sz="1600"/>
                  <a:t>La vitesse de déplacement</a:t>
                </a:r>
              </a:p>
            </p:txBody>
          </p:sp>
          <p:sp>
            <p:nvSpPr>
              <p:cNvPr id="167945" name="Text Box 9">
                <a:extLst>
                  <a:ext uri="{FF2B5EF4-FFF2-40B4-BE49-F238E27FC236}">
                    <a16:creationId xmlns:a16="http://schemas.microsoft.com/office/drawing/2014/main" id="{3ABBFC45-BAF4-F75C-9766-4BAA083B6E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5" y="2370"/>
                <a:ext cx="160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La fréquence de pédalage</a:t>
                </a:r>
              </a:p>
            </p:txBody>
          </p:sp>
          <p:sp>
            <p:nvSpPr>
              <p:cNvPr id="167946" name="Text Box 10">
                <a:extLst>
                  <a:ext uri="{FF2B5EF4-FFF2-40B4-BE49-F238E27FC236}">
                    <a16:creationId xmlns:a16="http://schemas.microsoft.com/office/drawing/2014/main" id="{988F6862-EA36-C9B9-BD56-FC985DE890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1" y="1480"/>
                <a:ext cx="114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Le pattern gestuel</a:t>
                </a:r>
              </a:p>
            </p:txBody>
          </p:sp>
          <p:sp>
            <p:nvSpPr>
              <p:cNvPr id="167947" name="Text Box 11">
                <a:extLst>
                  <a:ext uri="{FF2B5EF4-FFF2-40B4-BE49-F238E27FC236}">
                    <a16:creationId xmlns:a16="http://schemas.microsoft.com/office/drawing/2014/main" id="{575E1155-DF13-35FD-76BD-9EBA535D7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1162"/>
                <a:ext cx="7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1600"/>
                  <a:t>La position</a:t>
                </a:r>
              </a:p>
            </p:txBody>
          </p:sp>
          <p:sp>
            <p:nvSpPr>
              <p:cNvPr id="167948" name="Line 12">
                <a:extLst>
                  <a:ext uri="{FF2B5EF4-FFF2-40B4-BE49-F238E27FC236}">
                    <a16:creationId xmlns:a16="http://schemas.microsoft.com/office/drawing/2014/main" id="{4A483F9D-77FF-D70D-A781-36D0C1031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1253"/>
                <a:ext cx="63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949" name="Line 13">
                <a:extLst>
                  <a:ext uri="{FF2B5EF4-FFF2-40B4-BE49-F238E27FC236}">
                    <a16:creationId xmlns:a16="http://schemas.microsoft.com/office/drawing/2014/main" id="{E19BE9CB-C5D7-C2BF-5455-9B181480B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7" y="1616"/>
                <a:ext cx="908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950" name="Line 14">
                <a:extLst>
                  <a:ext uri="{FF2B5EF4-FFF2-40B4-BE49-F238E27FC236}">
                    <a16:creationId xmlns:a16="http://schemas.microsoft.com/office/drawing/2014/main" id="{BE6858D0-C909-E566-C7F9-98CEA3477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2" y="1933"/>
                <a:ext cx="771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951" name="Line 15">
                <a:extLst>
                  <a:ext uri="{FF2B5EF4-FFF2-40B4-BE49-F238E27FC236}">
                    <a16:creationId xmlns:a16="http://schemas.microsoft.com/office/drawing/2014/main" id="{F4911E5D-1198-DD95-853D-67BA698D4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7" y="1298"/>
                <a:ext cx="499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952" name="Line 16">
                <a:extLst>
                  <a:ext uri="{FF2B5EF4-FFF2-40B4-BE49-F238E27FC236}">
                    <a16:creationId xmlns:a16="http://schemas.microsoft.com/office/drawing/2014/main" id="{DA9F253E-AD9F-7C0C-873B-78ECC6DC5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16" y="1616"/>
                <a:ext cx="680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953" name="Line 17">
                <a:extLst>
                  <a:ext uri="{FF2B5EF4-FFF2-40B4-BE49-F238E27FC236}">
                    <a16:creationId xmlns:a16="http://schemas.microsoft.com/office/drawing/2014/main" id="{AFE6A570-1953-5790-AF65-8EA697D9D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1" y="2115"/>
                <a:ext cx="5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954" name="Line 18">
                <a:extLst>
                  <a:ext uri="{FF2B5EF4-FFF2-40B4-BE49-F238E27FC236}">
                    <a16:creationId xmlns:a16="http://schemas.microsoft.com/office/drawing/2014/main" id="{71C86BA0-1E29-3340-D914-3842460F2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2523"/>
                <a:ext cx="45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67955" name="Text Box 19">
              <a:extLst>
                <a:ext uri="{FF2B5EF4-FFF2-40B4-BE49-F238E27FC236}">
                  <a16:creationId xmlns:a16="http://schemas.microsoft.com/office/drawing/2014/main" id="{F497703E-3357-28BE-F610-F7AF033DC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2149" y="6136498"/>
              <a:ext cx="3600450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2400" b="1"/>
                <a:t>+ Filières énergétiques</a:t>
              </a:r>
              <a:r>
                <a:rPr lang="fr-FR" altLang="fr-FR"/>
                <a:t> </a:t>
              </a:r>
            </a:p>
          </p:txBody>
        </p:sp>
        <p:sp>
          <p:nvSpPr>
            <p:cNvPr id="2" name="Organigramme : Stockage à accès séquentiel 1">
              <a:extLst>
                <a:ext uri="{FF2B5EF4-FFF2-40B4-BE49-F238E27FC236}">
                  <a16:creationId xmlns:a16="http://schemas.microsoft.com/office/drawing/2014/main" id="{6835C272-4AAA-618C-A0AF-F715388F7E55}"/>
                </a:ext>
              </a:extLst>
            </p:cNvPr>
            <p:cNvSpPr/>
            <p:nvPr/>
          </p:nvSpPr>
          <p:spPr>
            <a:xfrm rot="547166">
              <a:off x="1936945" y="1259245"/>
              <a:ext cx="3696715" cy="1567200"/>
            </a:xfrm>
            <a:prstGeom prst="flowChartMagneticTap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/>
                <a:t>Alimentation Santé</a:t>
              </a:r>
            </a:p>
            <a:p>
              <a:pPr algn="ctr"/>
              <a:r>
                <a:rPr lang="fr-FR" sz="1400" dirty="0"/>
                <a:t>Alimentation avant effort</a:t>
              </a:r>
            </a:p>
            <a:p>
              <a:pPr algn="ctr"/>
              <a:r>
                <a:rPr lang="fr-FR" sz="1400" dirty="0"/>
                <a:t>Alimentation et Hydratation pendant l’effort</a:t>
              </a:r>
            </a:p>
            <a:p>
              <a:pPr algn="ctr"/>
              <a:r>
                <a:rPr lang="fr-FR" sz="1400" dirty="0"/>
                <a:t>Alimentation pour la récupération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0F638DD-33F6-D2D4-27C8-6A662D60487A}"/>
              </a:ext>
            </a:extLst>
          </p:cNvPr>
          <p:cNvGrpSpPr/>
          <p:nvPr/>
        </p:nvGrpSpPr>
        <p:grpSpPr>
          <a:xfrm>
            <a:off x="2749763" y="0"/>
            <a:ext cx="9472915" cy="6858000"/>
            <a:chOff x="2749763" y="0"/>
            <a:chExt cx="9472915" cy="685800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6EA5EC-9043-93B0-E44E-CF3E86D5D4D4}"/>
                </a:ext>
              </a:extLst>
            </p:cNvPr>
            <p:cNvGrpSpPr/>
            <p:nvPr/>
          </p:nvGrpSpPr>
          <p:grpSpPr>
            <a:xfrm>
              <a:off x="2749763" y="0"/>
              <a:ext cx="6692475" cy="6858000"/>
              <a:chOff x="2749763" y="0"/>
              <a:chExt cx="6692475" cy="6858000"/>
            </a:xfrm>
          </p:grpSpPr>
          <p:pic>
            <p:nvPicPr>
              <p:cNvPr id="5" name="Image 4" descr="Une image contenant Roue de vélo, roue, véhicule, Véhicule terrestre&#10;&#10;Le contenu généré par l’IA peut être incorrect.">
                <a:extLst>
                  <a:ext uri="{FF2B5EF4-FFF2-40B4-BE49-F238E27FC236}">
                    <a16:creationId xmlns:a16="http://schemas.microsoft.com/office/drawing/2014/main" id="{2D16A9BF-044C-7C93-26FB-138EC98E3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546"/>
              <a:stretch>
                <a:fillRect/>
              </a:stretch>
            </p:blipFill>
            <p:spPr>
              <a:xfrm>
                <a:off x="2749763" y="0"/>
                <a:ext cx="6692474" cy="685800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683DBBD-F7FB-DE7A-EF3C-AD2B12E41874}"/>
                  </a:ext>
                </a:extLst>
              </p:cNvPr>
              <p:cNvSpPr/>
              <p:nvPr/>
            </p:nvSpPr>
            <p:spPr>
              <a:xfrm>
                <a:off x="8367914" y="315045"/>
                <a:ext cx="1074324" cy="737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75484986-ABB9-BEF4-0CD1-E17F8849E4E8}"/>
                </a:ext>
              </a:extLst>
            </p:cNvPr>
            <p:cNvGrpSpPr/>
            <p:nvPr/>
          </p:nvGrpSpPr>
          <p:grpSpPr>
            <a:xfrm>
              <a:off x="9306013" y="209944"/>
              <a:ext cx="2916665" cy="4696384"/>
              <a:chOff x="9306013" y="209944"/>
              <a:chExt cx="2916665" cy="4696384"/>
            </a:xfrm>
          </p:grpSpPr>
          <p:pic>
            <p:nvPicPr>
              <p:cNvPr id="3" name="Image 2" descr="Une image contenant texte&#10;&#10;Le contenu généré par l’IA peut être incorrect.">
                <a:extLst>
                  <a:ext uri="{FF2B5EF4-FFF2-40B4-BE49-F238E27FC236}">
                    <a16:creationId xmlns:a16="http://schemas.microsoft.com/office/drawing/2014/main" id="{DEE7ACF4-30C9-C16C-D0BE-EFCACF8B1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6013" y="209944"/>
                <a:ext cx="2772958" cy="2328075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86F4CFF-8E1F-43ED-96A9-29E79F19744A}"/>
                  </a:ext>
                </a:extLst>
              </p:cNvPr>
              <p:cNvSpPr txBox="1"/>
              <p:nvPr/>
            </p:nvSpPr>
            <p:spPr>
              <a:xfrm>
                <a:off x="9442237" y="3429000"/>
                <a:ext cx="2780441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Dans chaque muscle</a:t>
                </a:r>
              </a:p>
              <a:p>
                <a:r>
                  <a:rPr lang="fr-FR" b="1" dirty="0"/>
                  <a:t>3 types de fibres </a:t>
                </a:r>
              </a:p>
              <a:p>
                <a:r>
                  <a:rPr lang="fr-FR" b="1" dirty="0"/>
                  <a:t>Fibres lente I</a:t>
                </a:r>
              </a:p>
              <a:p>
                <a:r>
                  <a:rPr lang="fr-FR" b="1" dirty="0"/>
                  <a:t>Fibres rapides II a</a:t>
                </a:r>
              </a:p>
              <a:p>
                <a:r>
                  <a:rPr lang="fr-FR" b="1" dirty="0"/>
                  <a:t>Fibres intermédiaires II b</a:t>
                </a:r>
              </a:p>
            </p:txBody>
          </p:sp>
          <p:sp>
            <p:nvSpPr>
              <p:cNvPr id="4" name="Flèche : bas 3">
                <a:extLst>
                  <a:ext uri="{FF2B5EF4-FFF2-40B4-BE49-F238E27FC236}">
                    <a16:creationId xmlns:a16="http://schemas.microsoft.com/office/drawing/2014/main" id="{5F1B2B98-06C2-EC00-15A7-3E0F1C429411}"/>
                  </a:ext>
                </a:extLst>
              </p:cNvPr>
              <p:cNvSpPr/>
              <p:nvPr/>
            </p:nvSpPr>
            <p:spPr>
              <a:xfrm>
                <a:off x="10663417" y="2578195"/>
                <a:ext cx="116878" cy="93502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316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C931C-B7B6-B010-6933-9D4F2988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034" y="0"/>
            <a:ext cx="5397931" cy="1325563"/>
          </a:xfrm>
        </p:spPr>
        <p:txBody>
          <a:bodyPr>
            <a:normAutofit/>
          </a:bodyPr>
          <a:lstStyle/>
          <a:p>
            <a:r>
              <a:rPr lang="fr-FR" sz="4000" dirty="0"/>
              <a:t>Les filières énergétiques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DBE541-E0C4-BF7D-F1BE-3EC6C3661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10" y="949822"/>
            <a:ext cx="8038206" cy="59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80BF0BED-9E30-6646-1521-444CD6C0E469}"/>
              </a:ext>
            </a:extLst>
          </p:cNvPr>
          <p:cNvGrpSpPr/>
          <p:nvPr/>
        </p:nvGrpSpPr>
        <p:grpSpPr>
          <a:xfrm>
            <a:off x="1693062" y="0"/>
            <a:ext cx="10498938" cy="6858000"/>
            <a:chOff x="1693062" y="0"/>
            <a:chExt cx="10498938" cy="685800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DB2658-E7DC-7729-4014-8A34F5B84AEC}"/>
                </a:ext>
              </a:extLst>
            </p:cNvPr>
            <p:cNvGrpSpPr/>
            <p:nvPr/>
          </p:nvGrpSpPr>
          <p:grpSpPr>
            <a:xfrm>
              <a:off x="1693062" y="0"/>
              <a:ext cx="9096822" cy="6858000"/>
              <a:chOff x="1693062" y="0"/>
              <a:chExt cx="9096822" cy="685800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65D25327-0310-CA36-B52B-3F611293C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93062" y="0"/>
                <a:ext cx="9096822" cy="685800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E5A7DCC-0401-B9CC-98EB-0A22877AF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0028" t="90505" r="22053" b="4041"/>
              <a:stretch>
                <a:fillRect/>
              </a:stretch>
            </p:blipFill>
            <p:spPr>
              <a:xfrm>
                <a:off x="9947563" y="6296891"/>
                <a:ext cx="720435" cy="374073"/>
              </a:xfrm>
              <a:prstGeom prst="rect">
                <a:avLst/>
              </a:prstGeom>
            </p:spPr>
          </p:pic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43CA4FE-4283-5548-D88C-4BB30B63E1B1}"/>
                </a:ext>
              </a:extLst>
            </p:cNvPr>
            <p:cNvSpPr txBox="1"/>
            <p:nvPr/>
          </p:nvSpPr>
          <p:spPr>
            <a:xfrm>
              <a:off x="10298533" y="644857"/>
              <a:ext cx="18934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CO2 Eliminé</a:t>
              </a:r>
            </a:p>
            <a:p>
              <a:r>
                <a:rPr lang="fr-FR" dirty="0"/>
                <a:t>Par l’EXPIRATION</a:t>
              </a:r>
            </a:p>
          </p:txBody>
        </p:sp>
        <p:sp>
          <p:nvSpPr>
            <p:cNvPr id="9" name="Flèche : haut 8">
              <a:extLst>
                <a:ext uri="{FF2B5EF4-FFF2-40B4-BE49-F238E27FC236}">
                  <a16:creationId xmlns:a16="http://schemas.microsoft.com/office/drawing/2014/main" id="{B5E4FFC4-DCC9-83BF-0949-DDB4B7A381E6}"/>
                </a:ext>
              </a:extLst>
            </p:cNvPr>
            <p:cNvSpPr/>
            <p:nvPr/>
          </p:nvSpPr>
          <p:spPr>
            <a:xfrm rot="1788479">
              <a:off x="10348023" y="1143215"/>
              <a:ext cx="212754" cy="978408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0376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7B76A50-5DC0-A916-BAFA-42CF29A7B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4" y="0"/>
            <a:ext cx="5014991" cy="6858000"/>
          </a:xfrm>
          <a:prstGeom prst="rect">
            <a:avLst/>
          </a:prstGeom>
        </p:spPr>
      </p:pic>
      <p:pic>
        <p:nvPicPr>
          <p:cNvPr id="5" name="Image 4" descr="Une image contenant capture d’écran, texte, conception&#10;&#10;Le contenu généré par l’IA peut être incorrect.">
            <a:extLst>
              <a:ext uri="{FF2B5EF4-FFF2-40B4-BE49-F238E27FC236}">
                <a16:creationId xmlns:a16="http://schemas.microsoft.com/office/drawing/2014/main" id="{A7264608-DE98-FB18-2CFA-89D6866D0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87" y="92869"/>
            <a:ext cx="6398059" cy="66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9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8CA70F91-B9CC-8DB2-8A8B-77A15170D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86" y="0"/>
            <a:ext cx="1047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E1887B77-F83D-CBB0-E5FE-6F143D59885C}"/>
              </a:ext>
            </a:extLst>
          </p:cNvPr>
          <p:cNvGrpSpPr/>
          <p:nvPr/>
        </p:nvGrpSpPr>
        <p:grpSpPr>
          <a:xfrm>
            <a:off x="606942" y="0"/>
            <a:ext cx="10978116" cy="6858000"/>
            <a:chOff x="606942" y="0"/>
            <a:chExt cx="1097811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CB52966-6862-82BD-3D27-845396855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942" y="0"/>
              <a:ext cx="10978116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8EE306-11C1-BEB2-D3E6-6AC4A3C51AEA}"/>
                </a:ext>
              </a:extLst>
            </p:cNvPr>
            <p:cNvSpPr/>
            <p:nvPr/>
          </p:nvSpPr>
          <p:spPr>
            <a:xfrm>
              <a:off x="5742709" y="0"/>
              <a:ext cx="4966855" cy="671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6596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98D14F-1839-607A-E0E4-C82085859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97" y="0"/>
            <a:ext cx="546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321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788</Words>
  <Application>Microsoft Office PowerPoint</Application>
  <PresentationFormat>Grand écran</PresentationFormat>
  <Paragraphs>169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Thème Office</vt:lpstr>
      <vt:lpstr>Evaluation énergétique   de la pratique de cyclotourisme </vt:lpstr>
      <vt:lpstr>Introduction</vt:lpstr>
      <vt:lpstr>Présentation PowerPoint</vt:lpstr>
      <vt:lpstr>Les filières énergétiques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Pyramide de correspondance entre les différents indicateurs d’intensité</vt:lpstr>
      <vt:lpstr>La puissance développée en cyclisme</vt:lpstr>
      <vt:lpstr>Variations du SCX selon la position sur le guidon </vt:lpstr>
      <vt:lpstr>Exemple d’un tableau calcul de la puissance</vt:lpstr>
      <vt:lpstr>Présentation PowerPoint</vt:lpstr>
      <vt:lpstr>Convertir la Puissance (w) en Dépense calorique (ca)</vt:lpstr>
      <vt:lpstr>Synthèse simplifiée (1)</vt:lpstr>
      <vt:lpstr>Synthèse simplifiée (2)</vt:lpstr>
      <vt:lpstr>Evaluation de la dépense avec un cardiofréquencemètre complet</vt:lpstr>
      <vt:lpstr>Volume de l’hydratation (EAU)</vt:lpstr>
      <vt:lpstr>Les valeurs caloriques moyennes des principaux macronutriments : </vt:lpstr>
      <vt:lpstr>Conclusion: Une excellente nutrition fait partie de l’entrainement  et de la récupération de l’effort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Gisèle PIANETA</dc:creator>
  <cp:lastModifiedBy>Gisèle PIANETA</cp:lastModifiedBy>
  <cp:revision>6</cp:revision>
  <dcterms:created xsi:type="dcterms:W3CDTF">2025-11-03T16:29:20Z</dcterms:created>
  <dcterms:modified xsi:type="dcterms:W3CDTF">2025-11-07T17:57:05Z</dcterms:modified>
</cp:coreProperties>
</file>